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drawings/drawing2.xml" ContentType="application/vnd.openxmlformats-officedocument.drawingml.chartshapes+xml"/>
  <Override PartName="/ppt/charts/chart6.xml" ContentType="application/vnd.openxmlformats-officedocument.drawingml.chart+xml"/>
  <Override PartName="/ppt/drawings/drawing3.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7" r:id="rId3"/>
    <p:sldId id="258" r:id="rId4"/>
    <p:sldId id="262" r:id="rId5"/>
    <p:sldId id="260" r:id="rId6"/>
    <p:sldId id="266" r:id="rId7"/>
    <p:sldId id="269" r:id="rId8"/>
    <p:sldId id="268" r:id="rId9"/>
    <p:sldId id="298" r:id="rId10"/>
    <p:sldId id="270" r:id="rId11"/>
    <p:sldId id="272" r:id="rId12"/>
    <p:sldId id="299" r:id="rId13"/>
    <p:sldId id="296" r:id="rId14"/>
    <p:sldId id="300" r:id="rId15"/>
    <p:sldId id="274" r:id="rId16"/>
    <p:sldId id="301" r:id="rId17"/>
    <p:sldId id="277" r:id="rId18"/>
    <p:sldId id="278" r:id="rId19"/>
    <p:sldId id="280" r:id="rId20"/>
    <p:sldId id="281" r:id="rId21"/>
    <p:sldId id="279" r:id="rId22"/>
    <p:sldId id="283" r:id="rId23"/>
    <p:sldId id="282" r:id="rId24"/>
    <p:sldId id="284" r:id="rId25"/>
    <p:sldId id="286" r:id="rId26"/>
    <p:sldId id="285" r:id="rId27"/>
    <p:sldId id="303" r:id="rId28"/>
    <p:sldId id="304" r:id="rId29"/>
    <p:sldId id="305" r:id="rId30"/>
    <p:sldId id="289" r:id="rId31"/>
    <p:sldId id="302" r:id="rId32"/>
    <p:sldId id="292" r:id="rId33"/>
    <p:sldId id="294" r:id="rId34"/>
    <p:sldId id="295" r:id="rId35"/>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3" autoAdjust="0"/>
    <p:restoredTop sz="94660"/>
  </p:normalViewPr>
  <p:slideViewPr>
    <p:cSldViewPr>
      <p:cViewPr varScale="1">
        <p:scale>
          <a:sx n="80" d="100"/>
          <a:sy n="80" d="100"/>
        </p:scale>
        <p:origin x="-1454"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pPr>
        <a:ln>
          <a:solidFill>
            <a:schemeClr val="tx1"/>
          </a:solidFill>
        </a:ln>
      </c:spPr>
    </c:sideWall>
    <c:backWall>
      <c:thickness val="0"/>
      <c:spPr>
        <a:ln>
          <a:solidFill>
            <a:schemeClr val="tx1"/>
          </a:solidFill>
        </a:ln>
      </c:spPr>
    </c:backWall>
    <c:plotArea>
      <c:layout/>
      <c:bar3DChart>
        <c:barDir val="col"/>
        <c:grouping val="stacked"/>
        <c:varyColors val="0"/>
        <c:ser>
          <c:idx val="0"/>
          <c:order val="0"/>
          <c:tx>
            <c:strRef>
              <c:f>Sheet1!$B$1</c:f>
              <c:strCache>
                <c:ptCount val="1"/>
                <c:pt idx="0">
                  <c:v>Proiecte Instituționale - 4</c:v>
                </c:pt>
              </c:strCache>
            </c:strRef>
          </c:tx>
          <c:invertIfNegative val="0"/>
          <c:cat>
            <c:strRef>
              <c:f>Sheet1!$A$2:$A$6</c:f>
              <c:strCache>
                <c:ptCount val="5"/>
                <c:pt idx="0">
                  <c:v>Anul 2013</c:v>
                </c:pt>
                <c:pt idx="1">
                  <c:v>Anul 2014</c:v>
                </c:pt>
                <c:pt idx="2">
                  <c:v>Anul 2015</c:v>
                </c:pt>
                <c:pt idx="3">
                  <c:v>Anul 2016</c:v>
                </c:pt>
                <c:pt idx="4">
                  <c:v>Anul 2017</c:v>
                </c:pt>
              </c:strCache>
            </c:strRef>
          </c:cat>
          <c:val>
            <c:numRef>
              <c:f>Sheet1!$B$2:$B$6</c:f>
              <c:numCache>
                <c:formatCode>General</c:formatCode>
                <c:ptCount val="5"/>
                <c:pt idx="0">
                  <c:v>4</c:v>
                </c:pt>
                <c:pt idx="1">
                  <c:v>4</c:v>
                </c:pt>
                <c:pt idx="2">
                  <c:v>4</c:v>
                </c:pt>
                <c:pt idx="3">
                  <c:v>4</c:v>
                </c:pt>
                <c:pt idx="4">
                  <c:v>4</c:v>
                </c:pt>
              </c:numCache>
            </c:numRef>
          </c:val>
          <c:extLst xmlns:c16r2="http://schemas.microsoft.com/office/drawing/2015/06/chart">
            <c:ext xmlns:c16="http://schemas.microsoft.com/office/drawing/2014/chart" uri="{C3380CC4-5D6E-409C-BE32-E72D297353CC}">
              <c16:uniqueId val="{00000000-4F77-4198-9E57-C758C7061AA3}"/>
            </c:ext>
          </c:extLst>
        </c:ser>
        <c:ser>
          <c:idx val="1"/>
          <c:order val="1"/>
          <c:tx>
            <c:strRef>
              <c:f>Sheet1!$C$1</c:f>
              <c:strCache>
                <c:ptCount val="1"/>
                <c:pt idx="0">
                  <c:v>Proiecte Internaționale - 3</c:v>
                </c:pt>
              </c:strCache>
            </c:strRef>
          </c:tx>
          <c:invertIfNegative val="0"/>
          <c:cat>
            <c:strRef>
              <c:f>Sheet1!$A$2:$A$6</c:f>
              <c:strCache>
                <c:ptCount val="5"/>
                <c:pt idx="0">
                  <c:v>Anul 2013</c:v>
                </c:pt>
                <c:pt idx="1">
                  <c:v>Anul 2014</c:v>
                </c:pt>
                <c:pt idx="2">
                  <c:v>Anul 2015</c:v>
                </c:pt>
                <c:pt idx="3">
                  <c:v>Anul 2016</c:v>
                </c:pt>
                <c:pt idx="4">
                  <c:v>Anul 2017</c:v>
                </c:pt>
              </c:strCache>
            </c:strRef>
          </c:cat>
          <c:val>
            <c:numRef>
              <c:f>Sheet1!$C$2:$C$6</c:f>
              <c:numCache>
                <c:formatCode>General</c:formatCode>
                <c:ptCount val="5"/>
                <c:pt idx="2">
                  <c:v>2</c:v>
                </c:pt>
                <c:pt idx="3">
                  <c:v>3</c:v>
                </c:pt>
                <c:pt idx="4">
                  <c:v>1</c:v>
                </c:pt>
              </c:numCache>
            </c:numRef>
          </c:val>
          <c:extLst xmlns:c16r2="http://schemas.microsoft.com/office/drawing/2015/06/chart">
            <c:ext xmlns:c16="http://schemas.microsoft.com/office/drawing/2014/chart" uri="{C3380CC4-5D6E-409C-BE32-E72D297353CC}">
              <c16:uniqueId val="{00000001-4F77-4198-9E57-C758C7061AA3}"/>
            </c:ext>
          </c:extLst>
        </c:ser>
        <c:dLbls>
          <c:showLegendKey val="0"/>
          <c:showVal val="0"/>
          <c:showCatName val="0"/>
          <c:showSerName val="0"/>
          <c:showPercent val="0"/>
          <c:showBubbleSize val="0"/>
        </c:dLbls>
        <c:gapWidth val="150"/>
        <c:shape val="box"/>
        <c:axId val="33695232"/>
        <c:axId val="23133568"/>
        <c:axId val="0"/>
      </c:bar3DChart>
      <c:catAx>
        <c:axId val="33695232"/>
        <c:scaling>
          <c:orientation val="minMax"/>
        </c:scaling>
        <c:delete val="0"/>
        <c:axPos val="b"/>
        <c:numFmt formatCode="General" sourceLinked="0"/>
        <c:majorTickMark val="out"/>
        <c:minorTickMark val="none"/>
        <c:tickLblPos val="nextTo"/>
        <c:txPr>
          <a:bodyPr/>
          <a:lstStyle/>
          <a:p>
            <a:pPr>
              <a:defRPr lang="ro-RO"/>
            </a:pPr>
            <a:endParaRPr lang="ro-RO"/>
          </a:p>
        </c:txPr>
        <c:crossAx val="23133568"/>
        <c:crosses val="autoZero"/>
        <c:auto val="1"/>
        <c:lblAlgn val="ctr"/>
        <c:lblOffset val="100"/>
        <c:noMultiLvlLbl val="0"/>
      </c:catAx>
      <c:valAx>
        <c:axId val="23133568"/>
        <c:scaling>
          <c:orientation val="minMax"/>
        </c:scaling>
        <c:delete val="0"/>
        <c:axPos val="l"/>
        <c:majorGridlines/>
        <c:numFmt formatCode="General" sourceLinked="1"/>
        <c:majorTickMark val="out"/>
        <c:minorTickMark val="none"/>
        <c:tickLblPos val="nextTo"/>
        <c:txPr>
          <a:bodyPr/>
          <a:lstStyle/>
          <a:p>
            <a:pPr>
              <a:defRPr lang="ro-RO"/>
            </a:pPr>
            <a:endParaRPr lang="ro-RO"/>
          </a:p>
        </c:txPr>
        <c:crossAx val="33695232"/>
        <c:crosses val="autoZero"/>
        <c:crossBetween val="between"/>
      </c:valAx>
    </c:plotArea>
    <c:legend>
      <c:legendPos val="r"/>
      <c:layout>
        <c:manualLayout>
          <c:xMode val="edge"/>
          <c:yMode val="edge"/>
          <c:x val="0.69732564679415177"/>
          <c:y val="0.18936244333094748"/>
          <c:w val="0.28906891102897903"/>
          <c:h val="0.60309329515628762"/>
        </c:manualLayout>
      </c:layout>
      <c:overlay val="0"/>
      <c:txPr>
        <a:bodyPr/>
        <a:lstStyle/>
        <a:p>
          <a:pPr>
            <a:defRPr lang="ro-RO"/>
          </a:pPr>
          <a:endParaRPr lang="ro-RO"/>
        </a:p>
      </c:txPr>
    </c:legend>
    <c:plotVisOnly val="1"/>
    <c:dispBlanksAs val="gap"/>
    <c:showDLblsOverMax val="0"/>
  </c:chart>
  <c:spPr>
    <a:ln>
      <a:solidFill>
        <a:schemeClr val="accent1"/>
      </a:solidFill>
    </a:ln>
  </c:spPr>
  <c:txPr>
    <a:bodyPr/>
    <a:lstStyle/>
    <a:p>
      <a:pPr>
        <a:defRPr sz="1800"/>
      </a:pPr>
      <a:endParaRPr lang="ro-RO"/>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rotY val="10"/>
      <c:depthPercent val="210"/>
      <c:rAngAx val="1"/>
    </c:view3D>
    <c:floor>
      <c:thickness val="0"/>
    </c:floor>
    <c:sideWall>
      <c:thickness val="0"/>
    </c:sideWall>
    <c:backWall>
      <c:thickness val="0"/>
    </c:backWall>
    <c:plotArea>
      <c:layout/>
      <c:bar3DChart>
        <c:barDir val="col"/>
        <c:grouping val="stacked"/>
        <c:varyColors val="1"/>
        <c:ser>
          <c:idx val="0"/>
          <c:order val="0"/>
          <c:tx>
            <c:strRef>
              <c:f>Sheet1!$B$1</c:f>
              <c:strCache>
                <c:ptCount val="1"/>
                <c:pt idx="0">
                  <c:v>Monografii, Culegeri</c:v>
                </c:pt>
              </c:strCache>
            </c:strRef>
          </c:tx>
          <c:invertIfNegative val="0"/>
          <c:dLbls>
            <c:spPr>
              <a:noFill/>
              <a:ln>
                <a:noFill/>
              </a:ln>
              <a:effectLst/>
            </c:spPr>
            <c:txPr>
              <a:bodyPr/>
              <a:lstStyle/>
              <a:p>
                <a:pPr>
                  <a:defRPr lang="ro-RO"/>
                </a:pPr>
                <a:endParaRPr lang="ro-RO"/>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Anul 2013 - 10</c:v>
                </c:pt>
                <c:pt idx="1">
                  <c:v>Anul 2014 - 23</c:v>
                </c:pt>
                <c:pt idx="2">
                  <c:v>Anul 2015 - 24</c:v>
                </c:pt>
                <c:pt idx="3">
                  <c:v>Anul 2016 - 23</c:v>
                </c:pt>
                <c:pt idx="4">
                  <c:v>Anul 2017 - 27</c:v>
                </c:pt>
              </c:strCache>
            </c:strRef>
          </c:cat>
          <c:val>
            <c:numRef>
              <c:f>Sheet1!$B$2:$B$6</c:f>
              <c:numCache>
                <c:formatCode>General</c:formatCode>
                <c:ptCount val="5"/>
                <c:pt idx="0">
                  <c:v>10</c:v>
                </c:pt>
                <c:pt idx="1">
                  <c:v>23</c:v>
                </c:pt>
                <c:pt idx="2">
                  <c:v>24</c:v>
                </c:pt>
                <c:pt idx="3">
                  <c:v>23</c:v>
                </c:pt>
                <c:pt idx="4">
                  <c:v>27</c:v>
                </c:pt>
              </c:numCache>
            </c:numRef>
          </c:val>
          <c:extLst xmlns:c16r2="http://schemas.microsoft.com/office/drawing/2015/06/chart">
            <c:ext xmlns:c16="http://schemas.microsoft.com/office/drawing/2014/chart" uri="{C3380CC4-5D6E-409C-BE32-E72D297353CC}">
              <c16:uniqueId val="{00000000-014F-45ED-9E1E-F8249DDDAB10}"/>
            </c:ext>
          </c:extLst>
        </c:ser>
        <c:dLbls>
          <c:showLegendKey val="0"/>
          <c:showVal val="1"/>
          <c:showCatName val="0"/>
          <c:showSerName val="0"/>
          <c:showPercent val="0"/>
          <c:showBubbleSize val="0"/>
        </c:dLbls>
        <c:gapWidth val="75"/>
        <c:shape val="box"/>
        <c:axId val="79567872"/>
        <c:axId val="80099968"/>
        <c:axId val="0"/>
      </c:bar3DChart>
      <c:catAx>
        <c:axId val="79567872"/>
        <c:scaling>
          <c:orientation val="minMax"/>
        </c:scaling>
        <c:delete val="1"/>
        <c:axPos val="b"/>
        <c:numFmt formatCode="General" sourceLinked="0"/>
        <c:majorTickMark val="none"/>
        <c:minorTickMark val="none"/>
        <c:tickLblPos val="nextTo"/>
        <c:crossAx val="80099968"/>
        <c:crosses val="autoZero"/>
        <c:auto val="1"/>
        <c:lblAlgn val="ctr"/>
        <c:lblOffset val="100"/>
        <c:noMultiLvlLbl val="0"/>
      </c:catAx>
      <c:valAx>
        <c:axId val="80099968"/>
        <c:scaling>
          <c:orientation val="minMax"/>
        </c:scaling>
        <c:delete val="0"/>
        <c:axPos val="l"/>
        <c:numFmt formatCode="General" sourceLinked="1"/>
        <c:majorTickMark val="none"/>
        <c:minorTickMark val="none"/>
        <c:tickLblPos val="nextTo"/>
        <c:txPr>
          <a:bodyPr/>
          <a:lstStyle/>
          <a:p>
            <a:pPr>
              <a:defRPr lang="ro-RO"/>
            </a:pPr>
            <a:endParaRPr lang="ro-RO"/>
          </a:p>
        </c:txPr>
        <c:crossAx val="79567872"/>
        <c:crosses val="autoZero"/>
        <c:crossBetween val="between"/>
      </c:valAx>
    </c:plotArea>
    <c:legend>
      <c:legendPos val="b"/>
      <c:layout/>
      <c:overlay val="0"/>
      <c:txPr>
        <a:bodyPr/>
        <a:lstStyle/>
        <a:p>
          <a:pPr>
            <a:defRPr lang="ro-RO"/>
          </a:pPr>
          <a:endParaRPr lang="ro-RO"/>
        </a:p>
      </c:txPr>
    </c:legend>
    <c:plotVisOnly val="1"/>
    <c:dispBlanksAs val="gap"/>
    <c:showDLblsOverMax val="0"/>
  </c:chart>
  <c:txPr>
    <a:bodyPr/>
    <a:lstStyle/>
    <a:p>
      <a:pPr>
        <a:defRPr sz="1800"/>
      </a:pPr>
      <a:endParaRPr lang="ro-RO"/>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ro-RO"/>
            </a:pPr>
            <a:r>
              <a:rPr lang="ro-RO" sz="2000" b="1" dirty="0" smtClean="0">
                <a:latin typeface="Times New Roman" panose="02020603050405020304" pitchFamily="18" charset="0"/>
                <a:cs typeface="Times New Roman" panose="02020603050405020304" pitchFamily="18" charset="0"/>
              </a:rPr>
              <a:t>Numărul de </a:t>
            </a:r>
            <a:r>
              <a:rPr lang="en-US" sz="2000" b="1" dirty="0" smtClean="0">
                <a:latin typeface="Times New Roman" panose="02020603050405020304" pitchFamily="18" charset="0"/>
                <a:cs typeface="Times New Roman" panose="02020603050405020304" pitchFamily="18" charset="0"/>
              </a:rPr>
              <a:t>unit</a:t>
            </a:r>
            <a:r>
              <a:rPr lang="ro-RO" sz="2000" b="1" dirty="0" err="1" smtClean="0">
                <a:latin typeface="Times New Roman" panose="02020603050405020304" pitchFamily="18" charset="0"/>
                <a:cs typeface="Times New Roman" panose="02020603050405020304" pitchFamily="18" charset="0"/>
              </a:rPr>
              <a:t>ăți</a:t>
            </a:r>
            <a:r>
              <a:rPr lang="ro-RO" sz="2000" b="1" baseline="0" dirty="0" smtClean="0">
                <a:latin typeface="Times New Roman" panose="02020603050405020304" pitchFamily="18" charset="0"/>
                <a:cs typeface="Times New Roman" panose="02020603050405020304" pitchFamily="18" charset="0"/>
              </a:rPr>
              <a:t> - </a:t>
            </a:r>
            <a:r>
              <a:rPr lang="ro-RO" sz="2000" b="1" dirty="0" smtClean="0">
                <a:latin typeface="Times New Roman" panose="02020603050405020304" pitchFamily="18" charset="0"/>
                <a:cs typeface="Times New Roman" panose="02020603050405020304" pitchFamily="18" charset="0"/>
              </a:rPr>
              <a:t>c</a:t>
            </a:r>
            <a:r>
              <a:rPr lang="vi-VN" sz="2000" b="1" dirty="0" smtClean="0">
                <a:latin typeface="Times New Roman" panose="02020603050405020304" pitchFamily="18" charset="0"/>
                <a:cs typeface="Times New Roman" panose="02020603050405020304" pitchFamily="18" charset="0"/>
              </a:rPr>
              <a:t>ercetători științifici</a:t>
            </a:r>
            <a:r>
              <a:rPr lang="ro-RO" sz="2000" b="1" dirty="0" smtClean="0">
                <a:latin typeface="Times New Roman" panose="02020603050405020304" pitchFamily="18" charset="0"/>
                <a:cs typeface="Times New Roman" panose="02020603050405020304" pitchFamily="18" charset="0"/>
              </a:rPr>
              <a:t>:</a:t>
            </a:r>
            <a:r>
              <a:rPr lang="vi-VN" sz="2000" b="1" dirty="0" smtClean="0">
                <a:latin typeface="Times New Roman" panose="02020603050405020304" pitchFamily="18" charset="0"/>
                <a:cs typeface="Times New Roman" panose="02020603050405020304" pitchFamily="18" charset="0"/>
              </a:rPr>
              <a:t> </a:t>
            </a:r>
            <a:endParaRPr lang="vi-VN" sz="2000" b="1" dirty="0">
              <a:latin typeface="Times New Roman" panose="02020603050405020304" pitchFamily="18" charset="0"/>
              <a:cs typeface="Times New Roman" panose="02020603050405020304" pitchFamily="18" charset="0"/>
            </a:endParaRPr>
          </a:p>
        </c:rich>
      </c:tx>
      <c:layout/>
      <c:overlay val="0"/>
    </c:title>
    <c:autoTitleDeleted val="0"/>
    <c:plotArea>
      <c:layout/>
      <c:barChart>
        <c:barDir val="bar"/>
        <c:grouping val="clustered"/>
        <c:varyColors val="0"/>
        <c:ser>
          <c:idx val="0"/>
          <c:order val="0"/>
          <c:tx>
            <c:strRef>
              <c:f>Foaie1!$B$1</c:f>
              <c:strCache>
                <c:ptCount val="1"/>
                <c:pt idx="0">
                  <c:v>Cercetători științifici </c:v>
                </c:pt>
              </c:strCache>
            </c:strRef>
          </c:tx>
          <c:spPr>
            <a:solidFill>
              <a:schemeClr val="accent1"/>
            </a:solidFill>
          </c:spPr>
          <c:invertIfNegative val="0"/>
          <c:dPt>
            <c:idx val="0"/>
            <c:invertIfNegative val="0"/>
            <c:bubble3D val="0"/>
            <c:spPr>
              <a:solidFill>
                <a:schemeClr val="accent3"/>
              </a:solidFill>
            </c:spPr>
            <c:extLst xmlns:c16r2="http://schemas.microsoft.com/office/drawing/2015/06/chart">
              <c:ext xmlns:c16="http://schemas.microsoft.com/office/drawing/2014/chart" uri="{C3380CC4-5D6E-409C-BE32-E72D297353CC}">
                <c16:uniqueId val="{00000001-FAA0-4580-B028-35254C7F6022}"/>
              </c:ext>
            </c:extLst>
          </c:dPt>
          <c:dPt>
            <c:idx val="1"/>
            <c:invertIfNegative val="0"/>
            <c:bubble3D val="0"/>
            <c:spPr>
              <a:solidFill>
                <a:schemeClr val="accent2"/>
              </a:solidFill>
            </c:spPr>
            <c:extLst xmlns:c16r2="http://schemas.microsoft.com/office/drawing/2015/06/chart">
              <c:ext xmlns:c16="http://schemas.microsoft.com/office/drawing/2014/chart" uri="{C3380CC4-5D6E-409C-BE32-E72D297353CC}">
                <c16:uniqueId val="{00000003-FAA0-4580-B028-35254C7F6022}"/>
              </c:ext>
            </c:extLst>
          </c:dPt>
          <c:dLbls>
            <c:dLbl>
              <c:idx val="1"/>
              <c:layout>
                <c:manualLayout>
                  <c:x val="-4.2678206124210014E-3"/>
                  <c:y val="3.185565458771597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FAA0-4580-B028-35254C7F6022}"/>
                </c:ext>
              </c:extLst>
            </c:dLbl>
            <c:dLbl>
              <c:idx val="2"/>
              <c:layout>
                <c:manualLayout>
                  <c:x val="0"/>
                  <c:y val="2.123710305847728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FAA0-4580-B028-35254C7F6022}"/>
                </c:ext>
              </c:extLst>
            </c:dLbl>
            <c:spPr>
              <a:noFill/>
              <a:ln>
                <a:noFill/>
              </a:ln>
              <a:effectLst/>
            </c:spPr>
            <c:txPr>
              <a:bodyPr/>
              <a:lstStyle/>
              <a:p>
                <a:pPr>
                  <a:defRPr lang="ro-RO"/>
                </a:pPr>
                <a:endParaRPr lang="ro-RO"/>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Foaie1!$A$2:$A$4</c:f>
              <c:numCache>
                <c:formatCode>General</c:formatCode>
                <c:ptCount val="3"/>
                <c:pt idx="0">
                  <c:v>2015</c:v>
                </c:pt>
                <c:pt idx="1">
                  <c:v>2016</c:v>
                </c:pt>
                <c:pt idx="2">
                  <c:v>2017</c:v>
                </c:pt>
              </c:numCache>
            </c:numRef>
          </c:cat>
          <c:val>
            <c:numRef>
              <c:f>Foaie1!$B$2:$B$4</c:f>
              <c:numCache>
                <c:formatCode>General</c:formatCode>
                <c:ptCount val="3"/>
                <c:pt idx="0">
                  <c:v>70</c:v>
                </c:pt>
                <c:pt idx="1">
                  <c:v>70</c:v>
                </c:pt>
                <c:pt idx="2">
                  <c:v>70</c:v>
                </c:pt>
              </c:numCache>
            </c:numRef>
          </c:val>
          <c:extLst xmlns:c16r2="http://schemas.microsoft.com/office/drawing/2015/06/chart">
            <c:ext xmlns:c16="http://schemas.microsoft.com/office/drawing/2014/chart" uri="{C3380CC4-5D6E-409C-BE32-E72D297353CC}">
              <c16:uniqueId val="{00000005-FAA0-4580-B028-35254C7F6022}"/>
            </c:ext>
          </c:extLst>
        </c:ser>
        <c:dLbls>
          <c:showLegendKey val="0"/>
          <c:showVal val="0"/>
          <c:showCatName val="0"/>
          <c:showSerName val="0"/>
          <c:showPercent val="0"/>
          <c:showBubbleSize val="0"/>
        </c:dLbls>
        <c:gapWidth val="25"/>
        <c:axId val="22461440"/>
        <c:axId val="22463232"/>
      </c:barChart>
      <c:catAx>
        <c:axId val="22461440"/>
        <c:scaling>
          <c:orientation val="minMax"/>
        </c:scaling>
        <c:delete val="0"/>
        <c:axPos val="l"/>
        <c:numFmt formatCode="General" sourceLinked="1"/>
        <c:majorTickMark val="out"/>
        <c:minorTickMark val="none"/>
        <c:tickLblPos val="nextTo"/>
        <c:txPr>
          <a:bodyPr/>
          <a:lstStyle/>
          <a:p>
            <a:pPr>
              <a:defRPr lang="ro-RO"/>
            </a:pPr>
            <a:endParaRPr lang="ro-RO"/>
          </a:p>
        </c:txPr>
        <c:crossAx val="22463232"/>
        <c:crosses val="autoZero"/>
        <c:auto val="1"/>
        <c:lblAlgn val="ctr"/>
        <c:lblOffset val="100"/>
        <c:noMultiLvlLbl val="0"/>
      </c:catAx>
      <c:valAx>
        <c:axId val="22463232"/>
        <c:scaling>
          <c:orientation val="minMax"/>
        </c:scaling>
        <c:delete val="0"/>
        <c:axPos val="b"/>
        <c:majorGridlines>
          <c:spPr>
            <a:ln>
              <a:noFill/>
            </a:ln>
          </c:spPr>
        </c:majorGridlines>
        <c:numFmt formatCode="General" sourceLinked="1"/>
        <c:majorTickMark val="out"/>
        <c:minorTickMark val="none"/>
        <c:tickLblPos val="none"/>
        <c:txPr>
          <a:bodyPr/>
          <a:lstStyle/>
          <a:p>
            <a:pPr>
              <a:defRPr lang="ro-RO"/>
            </a:pPr>
            <a:endParaRPr lang="ro-RO"/>
          </a:p>
        </c:txPr>
        <c:crossAx val="22461440"/>
        <c:crosses val="autoZero"/>
        <c:crossBetween val="between"/>
      </c:valAx>
    </c:plotArea>
    <c:plotVisOnly val="1"/>
    <c:dispBlanksAs val="gap"/>
    <c:showDLblsOverMax val="0"/>
  </c:chart>
  <c:txPr>
    <a:bodyPr/>
    <a:lstStyle/>
    <a:p>
      <a:pPr>
        <a:defRPr sz="1800"/>
      </a:pPr>
      <a:endParaRPr lang="ro-RO"/>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Foaie1!$B$1</c:f>
              <c:strCache>
                <c:ptCount val="1"/>
                <c:pt idx="0">
                  <c:v>2017</c:v>
                </c:pt>
              </c:strCache>
            </c:strRef>
          </c:tx>
          <c:invertIfNegative val="0"/>
          <c:dLbls>
            <c:dLbl>
              <c:idx val="0"/>
              <c:layout>
                <c:manualLayout>
                  <c:x val="-4.9225798349424093E-3"/>
                  <c:y val="-2.583504710321461E-1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43E1-4A8F-B980-BA9D7053127E}"/>
                </c:ext>
              </c:extLst>
            </c:dLbl>
            <c:spPr>
              <a:noFill/>
              <a:ln>
                <a:noFill/>
              </a:ln>
              <a:effectLst/>
            </c:spPr>
            <c:txPr>
              <a:bodyPr/>
              <a:lstStyle/>
              <a:p>
                <a:pPr>
                  <a:defRPr lang="ro-RO"/>
                </a:pPr>
                <a:endParaRPr lang="ro-RO"/>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Foaie1!$A$2</c:f>
              <c:strCache>
                <c:ptCount val="1"/>
                <c:pt idx="0">
                  <c:v>Media numărului de publicații per unitate de cercetător</c:v>
                </c:pt>
              </c:strCache>
            </c:strRef>
          </c:cat>
          <c:val>
            <c:numRef>
              <c:f>Foaie1!$B$2</c:f>
              <c:numCache>
                <c:formatCode>General</c:formatCode>
                <c:ptCount val="1"/>
                <c:pt idx="0">
                  <c:v>3.8</c:v>
                </c:pt>
              </c:numCache>
            </c:numRef>
          </c:val>
          <c:extLst xmlns:c16r2="http://schemas.microsoft.com/office/drawing/2015/06/chart">
            <c:ext xmlns:c16="http://schemas.microsoft.com/office/drawing/2014/chart" uri="{C3380CC4-5D6E-409C-BE32-E72D297353CC}">
              <c16:uniqueId val="{00000001-43E1-4A8F-B980-BA9D7053127E}"/>
            </c:ext>
          </c:extLst>
        </c:ser>
        <c:ser>
          <c:idx val="1"/>
          <c:order val="1"/>
          <c:tx>
            <c:strRef>
              <c:f>Foaie1!$C$1</c:f>
              <c:strCache>
                <c:ptCount val="1"/>
                <c:pt idx="0">
                  <c:v>2016</c:v>
                </c:pt>
              </c:strCache>
            </c:strRef>
          </c:tx>
          <c:invertIfNegative val="0"/>
          <c:dLbls>
            <c:dLbl>
              <c:idx val="0"/>
              <c:layout>
                <c:manualLayout>
                  <c:x val="-4.9225798349424093E-3"/>
                  <c:y val="-2.4071399474137457E-4"/>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43E1-4A8F-B980-BA9D7053127E}"/>
                </c:ext>
              </c:extLst>
            </c:dLbl>
            <c:spPr>
              <a:noFill/>
              <a:ln>
                <a:noFill/>
              </a:ln>
              <a:effectLst/>
            </c:spPr>
            <c:txPr>
              <a:bodyPr/>
              <a:lstStyle/>
              <a:p>
                <a:pPr>
                  <a:defRPr lang="ro-RO"/>
                </a:pPr>
                <a:endParaRPr lang="ro-RO"/>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Foaie1!$A$2</c:f>
              <c:strCache>
                <c:ptCount val="1"/>
                <c:pt idx="0">
                  <c:v>Media numărului de publicații per unitate de cercetător</c:v>
                </c:pt>
              </c:strCache>
            </c:strRef>
          </c:cat>
          <c:val>
            <c:numRef>
              <c:f>Foaie1!$C$2</c:f>
              <c:numCache>
                <c:formatCode>General</c:formatCode>
                <c:ptCount val="1"/>
                <c:pt idx="0">
                  <c:v>4.4000000000000004</c:v>
                </c:pt>
              </c:numCache>
            </c:numRef>
          </c:val>
          <c:extLst xmlns:c16r2="http://schemas.microsoft.com/office/drawing/2015/06/chart">
            <c:ext xmlns:c16="http://schemas.microsoft.com/office/drawing/2014/chart" uri="{C3380CC4-5D6E-409C-BE32-E72D297353CC}">
              <c16:uniqueId val="{00000003-43E1-4A8F-B980-BA9D7053127E}"/>
            </c:ext>
          </c:extLst>
        </c:ser>
        <c:ser>
          <c:idx val="2"/>
          <c:order val="2"/>
          <c:tx>
            <c:strRef>
              <c:f>Foaie1!$D$1</c:f>
              <c:strCache>
                <c:ptCount val="1"/>
                <c:pt idx="0">
                  <c:v>2015</c:v>
                </c:pt>
              </c:strCache>
            </c:strRef>
          </c:tx>
          <c:invertIfNegative val="0"/>
          <c:dLbls>
            <c:dLbl>
              <c:idx val="0"/>
              <c:layout>
                <c:manualLayout>
                  <c:x val="2.7557701922008666E-3"/>
                  <c:y val="8.6455535441595822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43E1-4A8F-B980-BA9D7053127E}"/>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Foaie1!$A$2</c:f>
              <c:strCache>
                <c:ptCount val="1"/>
                <c:pt idx="0">
                  <c:v>Media numărului de publicații per unitate de cercetător</c:v>
                </c:pt>
              </c:strCache>
            </c:strRef>
          </c:cat>
          <c:val>
            <c:numRef>
              <c:f>Foaie1!$D$2</c:f>
              <c:numCache>
                <c:formatCode>General</c:formatCode>
                <c:ptCount val="1"/>
                <c:pt idx="0">
                  <c:v>4.2</c:v>
                </c:pt>
              </c:numCache>
            </c:numRef>
          </c:val>
          <c:extLst xmlns:c16r2="http://schemas.microsoft.com/office/drawing/2015/06/chart">
            <c:ext xmlns:c16="http://schemas.microsoft.com/office/drawing/2014/chart" uri="{C3380CC4-5D6E-409C-BE32-E72D297353CC}">
              <c16:uniqueId val="{00000005-43E1-4A8F-B980-BA9D7053127E}"/>
            </c:ext>
          </c:extLst>
        </c:ser>
        <c:dLbls>
          <c:showLegendKey val="0"/>
          <c:showVal val="0"/>
          <c:showCatName val="0"/>
          <c:showSerName val="0"/>
          <c:showPercent val="0"/>
          <c:showBubbleSize val="0"/>
        </c:dLbls>
        <c:gapWidth val="43"/>
        <c:overlap val="-19"/>
        <c:axId val="22603264"/>
        <c:axId val="22604800"/>
      </c:barChart>
      <c:catAx>
        <c:axId val="22603264"/>
        <c:scaling>
          <c:orientation val="minMax"/>
        </c:scaling>
        <c:delete val="0"/>
        <c:axPos val="b"/>
        <c:numFmt formatCode="General" sourceLinked="0"/>
        <c:majorTickMark val="out"/>
        <c:minorTickMark val="none"/>
        <c:tickLblPos val="nextTo"/>
        <c:txPr>
          <a:bodyPr/>
          <a:lstStyle/>
          <a:p>
            <a:pPr>
              <a:defRPr lang="ro-RO"/>
            </a:pPr>
            <a:endParaRPr lang="ro-RO"/>
          </a:p>
        </c:txPr>
        <c:crossAx val="22604800"/>
        <c:crosses val="autoZero"/>
        <c:auto val="1"/>
        <c:lblAlgn val="ctr"/>
        <c:lblOffset val="100"/>
        <c:noMultiLvlLbl val="0"/>
      </c:catAx>
      <c:valAx>
        <c:axId val="22604800"/>
        <c:scaling>
          <c:orientation val="minMax"/>
        </c:scaling>
        <c:delete val="0"/>
        <c:axPos val="l"/>
        <c:majorGridlines>
          <c:spPr>
            <a:ln>
              <a:noFill/>
            </a:ln>
          </c:spPr>
        </c:majorGridlines>
        <c:numFmt formatCode="General" sourceLinked="1"/>
        <c:majorTickMark val="none"/>
        <c:minorTickMark val="none"/>
        <c:tickLblPos val="none"/>
        <c:txPr>
          <a:bodyPr/>
          <a:lstStyle/>
          <a:p>
            <a:pPr>
              <a:defRPr lang="ro-RO"/>
            </a:pPr>
            <a:endParaRPr lang="ro-RO"/>
          </a:p>
        </c:txPr>
        <c:crossAx val="22603264"/>
        <c:crosses val="autoZero"/>
        <c:crossBetween val="between"/>
      </c:valAx>
    </c:plotArea>
    <c:legend>
      <c:legendPos val="r"/>
      <c:layout/>
      <c:overlay val="0"/>
      <c:txPr>
        <a:bodyPr/>
        <a:lstStyle/>
        <a:p>
          <a:pPr>
            <a:defRPr lang="ro-RO"/>
          </a:pPr>
          <a:endParaRPr lang="ro-RO"/>
        </a:p>
      </c:txPr>
    </c:legend>
    <c:plotVisOnly val="1"/>
    <c:dispBlanksAs val="gap"/>
    <c:showDLblsOverMax val="0"/>
  </c:chart>
  <c:txPr>
    <a:bodyPr/>
    <a:lstStyle/>
    <a:p>
      <a:pPr>
        <a:defRPr sz="1800"/>
      </a:pPr>
      <a:endParaRPr lang="ro-RO"/>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1"/>
    <c:plotArea>
      <c:layout>
        <c:manualLayout>
          <c:layoutTarget val="inner"/>
          <c:xMode val="edge"/>
          <c:yMode val="edge"/>
          <c:x val="0.21775623190445675"/>
          <c:y val="2.729372010308715E-2"/>
          <c:w val="0.81726416289411752"/>
          <c:h val="0.73575490829657531"/>
        </c:manualLayout>
      </c:layout>
      <c:barChart>
        <c:barDir val="col"/>
        <c:grouping val="stacked"/>
        <c:varyColors val="0"/>
        <c:ser>
          <c:idx val="0"/>
          <c:order val="0"/>
          <c:tx>
            <c:strRef>
              <c:f>Sheet1!$B$1</c:f>
              <c:strCache>
                <c:ptCount val="1"/>
                <c:pt idx="0">
                  <c:v>Internaționale</c:v>
                </c:pt>
              </c:strCache>
            </c:strRef>
          </c:tx>
          <c:invertIfNegative val="0"/>
          <c:cat>
            <c:strRef>
              <c:f>Sheet1!$A$2:$A$6</c:f>
              <c:strCache>
                <c:ptCount val="5"/>
                <c:pt idx="0">
                  <c:v>Anul 2013 (11)</c:v>
                </c:pt>
                <c:pt idx="1">
                  <c:v>Anul 2014 (7)</c:v>
                </c:pt>
                <c:pt idx="2">
                  <c:v>Anul 2015 (15)</c:v>
                </c:pt>
                <c:pt idx="3">
                  <c:v>Anul 2016 (19)</c:v>
                </c:pt>
                <c:pt idx="4">
                  <c:v>Anul 2017 (18)</c:v>
                </c:pt>
              </c:strCache>
            </c:strRef>
          </c:cat>
          <c:val>
            <c:numRef>
              <c:f>Sheet1!$B$2:$B$6</c:f>
              <c:numCache>
                <c:formatCode>General</c:formatCode>
                <c:ptCount val="5"/>
                <c:pt idx="0">
                  <c:v>5</c:v>
                </c:pt>
                <c:pt idx="1">
                  <c:v>5</c:v>
                </c:pt>
                <c:pt idx="2">
                  <c:v>6</c:v>
                </c:pt>
                <c:pt idx="3">
                  <c:v>14</c:v>
                </c:pt>
                <c:pt idx="4">
                  <c:v>8</c:v>
                </c:pt>
              </c:numCache>
            </c:numRef>
          </c:val>
          <c:extLst xmlns:c16r2="http://schemas.microsoft.com/office/drawing/2015/06/chart">
            <c:ext xmlns:c16="http://schemas.microsoft.com/office/drawing/2014/chart" uri="{C3380CC4-5D6E-409C-BE32-E72D297353CC}">
              <c16:uniqueId val="{00000000-D71E-498F-8093-3AC605616CD6}"/>
            </c:ext>
          </c:extLst>
        </c:ser>
        <c:ser>
          <c:idx val="1"/>
          <c:order val="1"/>
          <c:tx>
            <c:strRef>
              <c:f>Sheet1!$C$1</c:f>
              <c:strCache>
                <c:ptCount val="1"/>
                <c:pt idx="0">
                  <c:v>Naționale</c:v>
                </c:pt>
              </c:strCache>
            </c:strRef>
          </c:tx>
          <c:spPr>
            <a:solidFill>
              <a:srgbClr val="FFFF00"/>
            </a:solidFill>
          </c:spPr>
          <c:invertIfNegative val="0"/>
          <c:cat>
            <c:strRef>
              <c:f>Sheet1!$A$2:$A$6</c:f>
              <c:strCache>
                <c:ptCount val="5"/>
                <c:pt idx="0">
                  <c:v>Anul 2013 (11)</c:v>
                </c:pt>
                <c:pt idx="1">
                  <c:v>Anul 2014 (7)</c:v>
                </c:pt>
                <c:pt idx="2">
                  <c:v>Anul 2015 (15)</c:v>
                </c:pt>
                <c:pt idx="3">
                  <c:v>Anul 2016 (19)</c:v>
                </c:pt>
                <c:pt idx="4">
                  <c:v>Anul 2017 (18)</c:v>
                </c:pt>
              </c:strCache>
            </c:strRef>
          </c:cat>
          <c:val>
            <c:numRef>
              <c:f>Sheet1!$C$2:$C$6</c:f>
              <c:numCache>
                <c:formatCode>General</c:formatCode>
                <c:ptCount val="5"/>
                <c:pt idx="0">
                  <c:v>6</c:v>
                </c:pt>
                <c:pt idx="1">
                  <c:v>2</c:v>
                </c:pt>
                <c:pt idx="2">
                  <c:v>9</c:v>
                </c:pt>
                <c:pt idx="3">
                  <c:v>5</c:v>
                </c:pt>
                <c:pt idx="4">
                  <c:v>10</c:v>
                </c:pt>
              </c:numCache>
            </c:numRef>
          </c:val>
          <c:extLst xmlns:c16r2="http://schemas.microsoft.com/office/drawing/2015/06/chart">
            <c:ext xmlns:c16="http://schemas.microsoft.com/office/drawing/2014/chart" uri="{C3380CC4-5D6E-409C-BE32-E72D297353CC}">
              <c16:uniqueId val="{00000001-D71E-498F-8093-3AC605616CD6}"/>
            </c:ext>
          </c:extLst>
        </c:ser>
        <c:dLbls>
          <c:showLegendKey val="0"/>
          <c:showVal val="0"/>
          <c:showCatName val="0"/>
          <c:showSerName val="0"/>
          <c:showPercent val="0"/>
          <c:showBubbleSize val="0"/>
        </c:dLbls>
        <c:gapWidth val="95"/>
        <c:overlap val="100"/>
        <c:axId val="111257472"/>
        <c:axId val="111259008"/>
      </c:barChart>
      <c:catAx>
        <c:axId val="111257472"/>
        <c:scaling>
          <c:orientation val="minMax"/>
        </c:scaling>
        <c:delete val="0"/>
        <c:axPos val="b"/>
        <c:numFmt formatCode="General" sourceLinked="0"/>
        <c:majorTickMark val="none"/>
        <c:minorTickMark val="none"/>
        <c:tickLblPos val="nextTo"/>
        <c:txPr>
          <a:bodyPr/>
          <a:lstStyle/>
          <a:p>
            <a:pPr>
              <a:defRPr lang="ro-RO"/>
            </a:pPr>
            <a:endParaRPr lang="ro-RO"/>
          </a:p>
        </c:txPr>
        <c:crossAx val="111259008"/>
        <c:crosses val="autoZero"/>
        <c:auto val="1"/>
        <c:lblAlgn val="ctr"/>
        <c:lblOffset val="100"/>
        <c:noMultiLvlLbl val="0"/>
      </c:catAx>
      <c:valAx>
        <c:axId val="111259008"/>
        <c:scaling>
          <c:orientation val="minMax"/>
          <c:max val="20"/>
        </c:scaling>
        <c:delete val="0"/>
        <c:axPos val="l"/>
        <c:majorGridlines/>
        <c:numFmt formatCode="General" sourceLinked="0"/>
        <c:majorTickMark val="none"/>
        <c:minorTickMark val="none"/>
        <c:tickLblPos val="nextTo"/>
        <c:txPr>
          <a:bodyPr/>
          <a:lstStyle/>
          <a:p>
            <a:pPr>
              <a:defRPr lang="ro-RO"/>
            </a:pPr>
            <a:endParaRPr lang="ro-RO"/>
          </a:p>
        </c:txPr>
        <c:crossAx val="111257472"/>
        <c:crosses val="autoZero"/>
        <c:crossBetween val="between"/>
        <c:majorUnit val="1"/>
      </c:valAx>
      <c:dTable>
        <c:showHorzBorder val="1"/>
        <c:showVertBorder val="1"/>
        <c:showOutline val="1"/>
        <c:showKeys val="1"/>
        <c:txPr>
          <a:bodyPr/>
          <a:lstStyle/>
          <a:p>
            <a:pPr rtl="0">
              <a:defRPr lang="ro-RO"/>
            </a:pPr>
            <a:endParaRPr lang="ro-RO"/>
          </a:p>
        </c:txPr>
      </c:dTable>
    </c:plotArea>
    <c:plotVisOnly val="1"/>
    <c:dispBlanksAs val="gap"/>
    <c:showDLblsOverMax val="0"/>
  </c:chart>
  <c:txPr>
    <a:bodyPr/>
    <a:lstStyle/>
    <a:p>
      <a:pPr>
        <a:defRPr sz="1800"/>
      </a:pPr>
      <a:endParaRPr lang="ro-RO"/>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498572520887035"/>
          <c:y val="3.2915643711586111E-2"/>
          <c:w val="0.81726416289411752"/>
          <c:h val="0.83936112152647591"/>
        </c:manualLayout>
      </c:layout>
      <c:barChart>
        <c:barDir val="col"/>
        <c:grouping val="stacked"/>
        <c:varyColors val="0"/>
        <c:ser>
          <c:idx val="0"/>
          <c:order val="0"/>
          <c:tx>
            <c:strRef>
              <c:f>Sheet1!$B$1</c:f>
              <c:strCache>
                <c:ptCount val="1"/>
                <c:pt idx="0">
                  <c:v>Teze de doctor habilitat </c:v>
                </c:pt>
              </c:strCache>
            </c:strRef>
          </c:tx>
          <c:spPr>
            <a:solidFill>
              <a:srgbClr val="7030A0"/>
            </a:solidFill>
            <a:ln>
              <a:solidFill>
                <a:srgbClr val="7030A0"/>
              </a:solidFill>
            </a:ln>
          </c:spPr>
          <c:invertIfNegative val="0"/>
          <c:cat>
            <c:strRef>
              <c:f>Sheet1!$A$2:$A$6</c:f>
              <c:strCache>
                <c:ptCount val="5"/>
                <c:pt idx="0">
                  <c:v>Anul 2013 (8)</c:v>
                </c:pt>
                <c:pt idx="1">
                  <c:v>Anul 2014 (13)</c:v>
                </c:pt>
                <c:pt idx="2">
                  <c:v>Anul 2015 (13)</c:v>
                </c:pt>
                <c:pt idx="3">
                  <c:v>Anul 2016 (15)</c:v>
                </c:pt>
                <c:pt idx="4">
                  <c:v>Anul 2017 (8)</c:v>
                </c:pt>
              </c:strCache>
            </c:strRef>
          </c:cat>
          <c:val>
            <c:numRef>
              <c:f>Sheet1!$B$2:$B$6</c:f>
              <c:numCache>
                <c:formatCode>General</c:formatCode>
                <c:ptCount val="5"/>
                <c:pt idx="0">
                  <c:v>1</c:v>
                </c:pt>
                <c:pt idx="1">
                  <c:v>1</c:v>
                </c:pt>
                <c:pt idx="2">
                  <c:v>2</c:v>
                </c:pt>
                <c:pt idx="3">
                  <c:v>1</c:v>
                </c:pt>
                <c:pt idx="4">
                  <c:v>1</c:v>
                </c:pt>
              </c:numCache>
            </c:numRef>
          </c:val>
          <c:extLst xmlns:c16r2="http://schemas.microsoft.com/office/drawing/2015/06/chart">
            <c:ext xmlns:c16="http://schemas.microsoft.com/office/drawing/2014/chart" uri="{C3380CC4-5D6E-409C-BE32-E72D297353CC}">
              <c16:uniqueId val="{00000000-E44D-41B0-A41B-7F7C1C94FD66}"/>
            </c:ext>
          </c:extLst>
        </c:ser>
        <c:ser>
          <c:idx val="1"/>
          <c:order val="1"/>
          <c:tx>
            <c:strRef>
              <c:f>Sheet1!$C$1</c:f>
              <c:strCache>
                <c:ptCount val="1"/>
                <c:pt idx="0">
                  <c:v>Teze de doctor </c:v>
                </c:pt>
              </c:strCache>
            </c:strRef>
          </c:tx>
          <c:spPr>
            <a:solidFill>
              <a:schemeClr val="accent6">
                <a:lumMod val="60000"/>
                <a:lumOff val="40000"/>
              </a:schemeClr>
            </a:solidFill>
            <a:ln>
              <a:solidFill>
                <a:srgbClr val="FFFF00"/>
              </a:solidFill>
            </a:ln>
          </c:spPr>
          <c:invertIfNegative val="0"/>
          <c:cat>
            <c:strRef>
              <c:f>Sheet1!$A$2:$A$6</c:f>
              <c:strCache>
                <c:ptCount val="5"/>
                <c:pt idx="0">
                  <c:v>Anul 2013 (8)</c:v>
                </c:pt>
                <c:pt idx="1">
                  <c:v>Anul 2014 (13)</c:v>
                </c:pt>
                <c:pt idx="2">
                  <c:v>Anul 2015 (13)</c:v>
                </c:pt>
                <c:pt idx="3">
                  <c:v>Anul 2016 (15)</c:v>
                </c:pt>
                <c:pt idx="4">
                  <c:v>Anul 2017 (8)</c:v>
                </c:pt>
              </c:strCache>
            </c:strRef>
          </c:cat>
          <c:val>
            <c:numRef>
              <c:f>Sheet1!$C$2:$C$6</c:f>
              <c:numCache>
                <c:formatCode>General</c:formatCode>
                <c:ptCount val="5"/>
                <c:pt idx="0">
                  <c:v>7</c:v>
                </c:pt>
                <c:pt idx="1">
                  <c:v>12</c:v>
                </c:pt>
                <c:pt idx="2">
                  <c:v>11</c:v>
                </c:pt>
                <c:pt idx="3">
                  <c:v>14</c:v>
                </c:pt>
                <c:pt idx="4">
                  <c:v>7</c:v>
                </c:pt>
              </c:numCache>
            </c:numRef>
          </c:val>
          <c:extLst xmlns:c16r2="http://schemas.microsoft.com/office/drawing/2015/06/chart">
            <c:ext xmlns:c16="http://schemas.microsoft.com/office/drawing/2014/chart" uri="{C3380CC4-5D6E-409C-BE32-E72D297353CC}">
              <c16:uniqueId val="{00000001-E44D-41B0-A41B-7F7C1C94FD66}"/>
            </c:ext>
          </c:extLst>
        </c:ser>
        <c:dLbls>
          <c:showLegendKey val="0"/>
          <c:showVal val="0"/>
          <c:showCatName val="0"/>
          <c:showSerName val="0"/>
          <c:showPercent val="0"/>
          <c:showBubbleSize val="0"/>
        </c:dLbls>
        <c:gapWidth val="95"/>
        <c:overlap val="100"/>
        <c:axId val="110882816"/>
        <c:axId val="110884352"/>
      </c:barChart>
      <c:catAx>
        <c:axId val="110882816"/>
        <c:scaling>
          <c:orientation val="minMax"/>
        </c:scaling>
        <c:delete val="0"/>
        <c:axPos val="b"/>
        <c:numFmt formatCode="General" sourceLinked="0"/>
        <c:majorTickMark val="none"/>
        <c:minorTickMark val="none"/>
        <c:tickLblPos val="nextTo"/>
        <c:txPr>
          <a:bodyPr/>
          <a:lstStyle/>
          <a:p>
            <a:pPr>
              <a:defRPr lang="ro-RO"/>
            </a:pPr>
            <a:endParaRPr lang="ro-RO"/>
          </a:p>
        </c:txPr>
        <c:crossAx val="110884352"/>
        <c:crosses val="autoZero"/>
        <c:auto val="1"/>
        <c:lblAlgn val="ctr"/>
        <c:lblOffset val="100"/>
        <c:noMultiLvlLbl val="0"/>
      </c:catAx>
      <c:valAx>
        <c:axId val="110884352"/>
        <c:scaling>
          <c:orientation val="minMax"/>
        </c:scaling>
        <c:delete val="0"/>
        <c:axPos val="l"/>
        <c:majorGridlines>
          <c:spPr>
            <a:ln>
              <a:solidFill>
                <a:schemeClr val="accent3"/>
              </a:solidFill>
            </a:ln>
          </c:spPr>
        </c:majorGridlines>
        <c:numFmt formatCode="General" sourceLinked="0"/>
        <c:majorTickMark val="none"/>
        <c:minorTickMark val="none"/>
        <c:tickLblPos val="nextTo"/>
        <c:spPr>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2400000" scaled="0"/>
            </a:gradFill>
          </a:ln>
        </c:spPr>
        <c:txPr>
          <a:bodyPr/>
          <a:lstStyle/>
          <a:p>
            <a:pPr>
              <a:defRPr lang="ro-RO"/>
            </a:pPr>
            <a:endParaRPr lang="ro-RO"/>
          </a:p>
        </c:txPr>
        <c:crossAx val="110882816"/>
        <c:crosses val="autoZero"/>
        <c:crossBetween val="between"/>
      </c:valAx>
      <c:dTable>
        <c:showHorzBorder val="1"/>
        <c:showVertBorder val="1"/>
        <c:showOutline val="1"/>
        <c:showKeys val="1"/>
        <c:spPr>
          <a:ln>
            <a:solidFill>
              <a:srgbClr val="FF0000"/>
            </a:solidFill>
          </a:ln>
        </c:spPr>
        <c:txPr>
          <a:bodyPr/>
          <a:lstStyle/>
          <a:p>
            <a:pPr rtl="0">
              <a:defRPr lang="ro-RO"/>
            </a:pPr>
            <a:endParaRPr lang="ro-RO"/>
          </a:p>
        </c:txPr>
      </c:dTable>
    </c:plotArea>
    <c:plotVisOnly val="1"/>
    <c:dispBlanksAs val="gap"/>
    <c:showDLblsOverMax val="0"/>
  </c:chart>
  <c:txPr>
    <a:bodyPr/>
    <a:lstStyle/>
    <a:p>
      <a:pPr>
        <a:defRPr sz="1800"/>
      </a:pPr>
      <a:endParaRPr lang="ro-RO"/>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0.40813</cdr:x>
      <cdr:y>0.06349</cdr:y>
    </cdr:from>
    <cdr:to>
      <cdr:x>0.53006</cdr:x>
      <cdr:y>0.25397</cdr:y>
    </cdr:to>
    <cdr:sp macro="" textlink="">
      <cdr:nvSpPr>
        <cdr:cNvPr id="2" name="TextBox 1"/>
        <cdr:cNvSpPr txBox="1"/>
      </cdr:nvSpPr>
      <cdr:spPr>
        <a:xfrm xmlns:a="http://schemas.openxmlformats.org/drawingml/2006/main">
          <a:off x="3060700" y="304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0.40813</cdr:x>
      <cdr:y>0.06349</cdr:y>
    </cdr:from>
    <cdr:to>
      <cdr:x>0.53006</cdr:x>
      <cdr:y>0.25397</cdr:y>
    </cdr:to>
    <cdr:sp macro="" textlink="">
      <cdr:nvSpPr>
        <cdr:cNvPr id="2" name="TextBox 1"/>
        <cdr:cNvSpPr txBox="1"/>
      </cdr:nvSpPr>
      <cdr:spPr>
        <a:xfrm xmlns:a="http://schemas.openxmlformats.org/drawingml/2006/main">
          <a:off x="3060700" y="304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0.40813</cdr:x>
      <cdr:y>0.06349</cdr:y>
    </cdr:from>
    <cdr:to>
      <cdr:x>0.53006</cdr:x>
      <cdr:y>0.25397</cdr:y>
    </cdr:to>
    <cdr:sp macro="" textlink="">
      <cdr:nvSpPr>
        <cdr:cNvPr id="2" name="TextBox 1"/>
        <cdr:cNvSpPr txBox="1"/>
      </cdr:nvSpPr>
      <cdr:spPr>
        <a:xfrm xmlns:a="http://schemas.openxmlformats.org/drawingml/2006/main">
          <a:off x="3060700" y="3048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o-RO"/>
          </a:p>
        </p:txBody>
      </p:sp>
      <p:sp>
        <p:nvSpPr>
          <p:cNvPr id="3" name="Substituent dată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7259B1-D9D6-4BDC-AEDB-9E9A223D96F9}" type="datetimeFigureOut">
              <a:rPr lang="ro-RO" smtClean="0"/>
              <a:t>25.01.2018</a:t>
            </a:fld>
            <a:endParaRPr lang="ro-RO"/>
          </a:p>
        </p:txBody>
      </p:sp>
      <p:sp>
        <p:nvSpPr>
          <p:cNvPr id="4" name="Substituent imagine diapozitiv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o-RO"/>
          </a:p>
        </p:txBody>
      </p:sp>
      <p:sp>
        <p:nvSpPr>
          <p:cNvPr id="5" name="Substituent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6" name="Substituent subsol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o-RO"/>
          </a:p>
        </p:txBody>
      </p:sp>
      <p:sp>
        <p:nvSpPr>
          <p:cNvPr id="7" name="Substituent număr diapozitiv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60DA7C-3D27-4813-B3E8-A9DB21E15812}" type="slidenum">
              <a:rPr lang="ro-RO" smtClean="0"/>
              <a:t>‹#›</a:t>
            </a:fld>
            <a:endParaRPr lang="ro-RO"/>
          </a:p>
        </p:txBody>
      </p:sp>
    </p:spTree>
    <p:extLst>
      <p:ext uri="{BB962C8B-B14F-4D97-AF65-F5344CB8AC3E}">
        <p14:creationId xmlns:p14="http://schemas.microsoft.com/office/powerpoint/2010/main" val="1202806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2" name="Titlu 1"/>
          <p:cNvSpPr>
            <a:spLocks noGrp="1"/>
          </p:cNvSpPr>
          <p:nvPr>
            <p:ph type="ctrTitle"/>
          </p:nvPr>
        </p:nvSpPr>
        <p:spPr>
          <a:xfrm>
            <a:off x="685800" y="2130425"/>
            <a:ext cx="7772400" cy="1470025"/>
          </a:xfrm>
        </p:spPr>
        <p:txBody>
          <a:bodyPr/>
          <a:lstStyle/>
          <a:p>
            <a:r>
              <a:rPr lang="ro-RO" smtClean="0"/>
              <a:t>Faceți clic pentru a edita stilul de titlu Coordonator</a:t>
            </a:r>
            <a:endParaRPr lang="ro-RO"/>
          </a:p>
        </p:txBody>
      </p:sp>
      <p:sp>
        <p:nvSpPr>
          <p:cNvPr id="3" name="Subtitlu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o-RO" smtClean="0"/>
              <a:t>Faceți clic pentru editarea stilului de subtitlu al coordonatorului</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25.01.2018</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25.01.2018</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629400" y="274638"/>
            <a:ext cx="2057400" cy="5851525"/>
          </a:xfrm>
        </p:spPr>
        <p:txBody>
          <a:bodyPr vert="eaVert"/>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a:xfrm>
            <a:off x="457200" y="274638"/>
            <a:ext cx="6019800" cy="5851525"/>
          </a:xfrm>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25.01.2018</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idx="1"/>
          </p:nvPr>
        </p:nvSpPr>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FCE5CAE3-E66C-483F-9A91-133D66834A8A}" type="datetimeFigureOut">
              <a:rPr lang="ro-RO" smtClean="0"/>
              <a:t>25.01.2018</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p:cNvSpPr>
            <a:spLocks noGrp="1"/>
          </p:cNvSpPr>
          <p:nvPr>
            <p:ph type="title"/>
          </p:nvPr>
        </p:nvSpPr>
        <p:spPr>
          <a:xfrm>
            <a:off x="722313" y="4406900"/>
            <a:ext cx="7772400" cy="1362075"/>
          </a:xfrm>
        </p:spPr>
        <p:txBody>
          <a:bodyPr anchor="t"/>
          <a:lstStyle>
            <a:lvl1pPr algn="l">
              <a:defRPr sz="4000" b="1" cap="all"/>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o-RO" smtClean="0"/>
              <a:t>Faceți clic pentru a edita stilurile de text Coordonator</a:t>
            </a:r>
          </a:p>
        </p:txBody>
      </p:sp>
      <p:sp>
        <p:nvSpPr>
          <p:cNvPr id="4" name="Substituent dată 3"/>
          <p:cNvSpPr>
            <a:spLocks noGrp="1"/>
          </p:cNvSpPr>
          <p:nvPr>
            <p:ph type="dt" sz="half" idx="10"/>
          </p:nvPr>
        </p:nvSpPr>
        <p:spPr/>
        <p:txBody>
          <a:bodyPr/>
          <a:lstStyle/>
          <a:p>
            <a:fld id="{FCE5CAE3-E66C-483F-9A91-133D66834A8A}" type="datetimeFigureOut">
              <a:rPr lang="ro-RO" smtClean="0"/>
              <a:t>25.01.2018</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conținut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dată 4"/>
          <p:cNvSpPr>
            <a:spLocks noGrp="1"/>
          </p:cNvSpPr>
          <p:nvPr>
            <p:ph type="dt" sz="half" idx="10"/>
          </p:nvPr>
        </p:nvSpPr>
        <p:spPr/>
        <p:txBody>
          <a:bodyPr/>
          <a:lstStyle/>
          <a:p>
            <a:fld id="{FCE5CAE3-E66C-483F-9A91-133D66834A8A}" type="datetimeFigureOut">
              <a:rPr lang="ro-RO" smtClean="0"/>
              <a:t>25.01.2018</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lvl1pPr>
              <a:defRPr/>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4" name="Substituent conținut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6" name="Substituent conținut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7" name="Substituent dată 6"/>
          <p:cNvSpPr>
            <a:spLocks noGrp="1"/>
          </p:cNvSpPr>
          <p:nvPr>
            <p:ph type="dt" sz="half" idx="10"/>
          </p:nvPr>
        </p:nvSpPr>
        <p:spPr/>
        <p:txBody>
          <a:bodyPr/>
          <a:lstStyle/>
          <a:p>
            <a:fld id="{FCE5CAE3-E66C-483F-9A91-133D66834A8A}" type="datetimeFigureOut">
              <a:rPr lang="ro-RO" smtClean="0"/>
              <a:t>25.01.2018</a:t>
            </a:fld>
            <a:endParaRPr lang="ro-RO"/>
          </a:p>
        </p:txBody>
      </p:sp>
      <p:sp>
        <p:nvSpPr>
          <p:cNvPr id="8" name="Substituent subsol 7"/>
          <p:cNvSpPr>
            <a:spLocks noGrp="1"/>
          </p:cNvSpPr>
          <p:nvPr>
            <p:ph type="ftr" sz="quarter" idx="11"/>
          </p:nvPr>
        </p:nvSpPr>
        <p:spPr/>
        <p:txBody>
          <a:bodyPr/>
          <a:lstStyle/>
          <a:p>
            <a:endParaRPr lang="ro-RO"/>
          </a:p>
        </p:txBody>
      </p:sp>
      <p:sp>
        <p:nvSpPr>
          <p:cNvPr id="9" name="Substituent număr diapozitiv 8"/>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dată 2"/>
          <p:cNvSpPr>
            <a:spLocks noGrp="1"/>
          </p:cNvSpPr>
          <p:nvPr>
            <p:ph type="dt" sz="half" idx="10"/>
          </p:nvPr>
        </p:nvSpPr>
        <p:spPr/>
        <p:txBody>
          <a:bodyPr/>
          <a:lstStyle/>
          <a:p>
            <a:fld id="{FCE5CAE3-E66C-483F-9A91-133D66834A8A}" type="datetimeFigureOut">
              <a:rPr lang="ro-RO" smtClean="0"/>
              <a:t>25.01.2018</a:t>
            </a:fld>
            <a:endParaRPr lang="ro-RO"/>
          </a:p>
        </p:txBody>
      </p:sp>
      <p:sp>
        <p:nvSpPr>
          <p:cNvPr id="4" name="Substituent subsol 3"/>
          <p:cNvSpPr>
            <a:spLocks noGrp="1"/>
          </p:cNvSpPr>
          <p:nvPr>
            <p:ph type="ftr" sz="quarter" idx="11"/>
          </p:nvPr>
        </p:nvSpPr>
        <p:spPr/>
        <p:txBody>
          <a:bodyPr/>
          <a:lstStyle/>
          <a:p>
            <a:endParaRPr lang="ro-RO"/>
          </a:p>
        </p:txBody>
      </p:sp>
      <p:sp>
        <p:nvSpPr>
          <p:cNvPr id="5" name="Substituent număr diapozitiv 4"/>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Substituent dată 1"/>
          <p:cNvSpPr>
            <a:spLocks noGrp="1"/>
          </p:cNvSpPr>
          <p:nvPr>
            <p:ph type="dt" sz="half" idx="10"/>
          </p:nvPr>
        </p:nvSpPr>
        <p:spPr/>
        <p:txBody>
          <a:bodyPr/>
          <a:lstStyle/>
          <a:p>
            <a:fld id="{FCE5CAE3-E66C-483F-9A91-133D66834A8A}" type="datetimeFigureOut">
              <a:rPr lang="ro-RO" smtClean="0"/>
              <a:t>25.01.2018</a:t>
            </a:fld>
            <a:endParaRPr lang="ro-RO"/>
          </a:p>
        </p:txBody>
      </p:sp>
      <p:sp>
        <p:nvSpPr>
          <p:cNvPr id="3" name="Substituent subsol 2"/>
          <p:cNvSpPr>
            <a:spLocks noGrp="1"/>
          </p:cNvSpPr>
          <p:nvPr>
            <p:ph type="ftr" sz="quarter" idx="11"/>
          </p:nvPr>
        </p:nvSpPr>
        <p:spPr/>
        <p:txBody>
          <a:bodyPr/>
          <a:lstStyle/>
          <a:p>
            <a:endParaRPr lang="ro-RO"/>
          </a:p>
        </p:txBody>
      </p:sp>
      <p:sp>
        <p:nvSpPr>
          <p:cNvPr id="4" name="Substituent număr diapozitiv 3"/>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457200" y="273050"/>
            <a:ext cx="3008313" cy="1162050"/>
          </a:xfrm>
        </p:spPr>
        <p:txBody>
          <a:bodyPr anchor="b"/>
          <a:lstStyle>
            <a:lvl1pPr algn="l">
              <a:defRPr sz="2000" b="1"/>
            </a:lvl1pPr>
          </a:lstStyle>
          <a:p>
            <a:r>
              <a:rPr lang="ro-RO" smtClean="0"/>
              <a:t>Faceți clic pentru a edita stilul de titlu Coordonator</a:t>
            </a:r>
            <a:endParaRPr lang="ro-RO"/>
          </a:p>
        </p:txBody>
      </p:sp>
      <p:sp>
        <p:nvSpPr>
          <p:cNvPr id="3" name="Substituent conținut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Substituent dată 4"/>
          <p:cNvSpPr>
            <a:spLocks noGrp="1"/>
          </p:cNvSpPr>
          <p:nvPr>
            <p:ph type="dt" sz="half" idx="10"/>
          </p:nvPr>
        </p:nvSpPr>
        <p:spPr/>
        <p:txBody>
          <a:bodyPr/>
          <a:lstStyle/>
          <a:p>
            <a:fld id="{FCE5CAE3-E66C-483F-9A91-133D66834A8A}" type="datetimeFigureOut">
              <a:rPr lang="ro-RO" smtClean="0"/>
              <a:t>25.01.2018</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1792288" y="4800600"/>
            <a:ext cx="5486400" cy="566738"/>
          </a:xfrm>
        </p:spPr>
        <p:txBody>
          <a:bodyPr anchor="b"/>
          <a:lstStyle>
            <a:lvl1pPr algn="l">
              <a:defRPr sz="2000" b="1"/>
            </a:lvl1pPr>
          </a:lstStyle>
          <a:p>
            <a:r>
              <a:rPr lang="ro-RO" smtClean="0"/>
              <a:t>Faceți clic pentru a edita stilul de titlu Coordonator</a:t>
            </a:r>
            <a:endParaRPr lang="ro-RO"/>
          </a:p>
        </p:txBody>
      </p:sp>
      <p:sp>
        <p:nvSpPr>
          <p:cNvPr id="3" name="Substituent i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Substituent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Substituent dată 4"/>
          <p:cNvSpPr>
            <a:spLocks noGrp="1"/>
          </p:cNvSpPr>
          <p:nvPr>
            <p:ph type="dt" sz="half" idx="10"/>
          </p:nvPr>
        </p:nvSpPr>
        <p:spPr/>
        <p:txBody>
          <a:bodyPr/>
          <a:lstStyle/>
          <a:p>
            <a:fld id="{FCE5CAE3-E66C-483F-9A91-133D66834A8A}" type="datetimeFigureOut">
              <a:rPr lang="ro-RO" smtClean="0"/>
              <a:t>25.01.2018</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B6D8D6F0-A759-4B40-A209-1431F2B80A59}" type="slidenum">
              <a:rPr lang="ro-RO" smtClean="0"/>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titl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o-RO" smtClean="0"/>
              <a:t>Faceți clic pentru a edita stilul de titlu Coordonator</a:t>
            </a:r>
            <a:endParaRPr lang="ro-RO"/>
          </a:p>
        </p:txBody>
      </p:sp>
      <p:sp>
        <p:nvSpPr>
          <p:cNvPr id="3" name="Substituent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E5CAE3-E66C-483F-9A91-133D66834A8A}" type="datetimeFigureOut">
              <a:rPr lang="ro-RO" smtClean="0"/>
              <a:t>25.01.2018</a:t>
            </a:fld>
            <a:endParaRPr lang="ro-RO"/>
          </a:p>
        </p:txBody>
      </p:sp>
      <p:sp>
        <p:nvSpPr>
          <p:cNvPr id="5" name="Substituent subsol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ubstituent număr diapozitiv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D8D6F0-A759-4B40-A209-1431F2B80A59}" type="slidenum">
              <a:rPr lang="ro-RO" smtClean="0"/>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tiff"/><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png"/><Relationship Id="rId2" Type="http://schemas.openxmlformats.org/officeDocument/2006/relationships/image" Target="../media/image61.jpe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3068960"/>
            <a:ext cx="7704856" cy="1143000"/>
          </a:xfrm>
        </p:spPr>
        <p:txBody>
          <a:bodyPr>
            <a:normAutofit fontScale="90000"/>
          </a:bodyPr>
          <a:lstStyle/>
          <a:p>
            <a:r>
              <a:rPr lang="en-US" sz="2700" b="1" dirty="0" err="1" smtClean="0">
                <a:solidFill>
                  <a:schemeClr val="tx1"/>
                </a:solidFill>
                <a:effectLst/>
                <a:latin typeface="Times New Roman" pitchFamily="18" charset="0"/>
                <a:cs typeface="Times New Roman" pitchFamily="18" charset="0"/>
              </a:rPr>
              <a:t>Institutul</a:t>
            </a:r>
            <a:r>
              <a:rPr lang="en-US" sz="2700" b="1" dirty="0" smtClean="0">
                <a:solidFill>
                  <a:schemeClr val="tx1"/>
                </a:solidFill>
                <a:effectLst/>
                <a:latin typeface="Times New Roman" pitchFamily="18" charset="0"/>
                <a:cs typeface="Times New Roman" pitchFamily="18" charset="0"/>
              </a:rPr>
              <a:t> </a:t>
            </a:r>
            <a:r>
              <a:rPr lang="ro-RO" sz="2700" b="1" dirty="0" smtClean="0">
                <a:solidFill>
                  <a:schemeClr val="tx1"/>
                </a:solidFill>
                <a:effectLst/>
                <a:latin typeface="Times New Roman" pitchFamily="18" charset="0"/>
                <a:cs typeface="Times New Roman" pitchFamily="18" charset="0"/>
              </a:rPr>
              <a:t>de Cercetări Juridice și Politice</a:t>
            </a:r>
            <a:r>
              <a:rPr lang="ro-RO" sz="2700" dirty="0" smtClean="0">
                <a:solidFill>
                  <a:schemeClr val="tx1"/>
                </a:solidFill>
              </a:rPr>
              <a:t/>
            </a:r>
            <a:br>
              <a:rPr lang="ro-RO" sz="2700" dirty="0" smtClean="0">
                <a:solidFill>
                  <a:schemeClr val="tx1"/>
                </a:solidFill>
              </a:rPr>
            </a:br>
            <a:r>
              <a:rPr lang="en-US" sz="2700" dirty="0" smtClean="0">
                <a:solidFill>
                  <a:schemeClr val="tx1"/>
                </a:solidFill>
              </a:rPr>
              <a:t/>
            </a:r>
            <a:br>
              <a:rPr lang="en-US" sz="2700" dirty="0" smtClean="0">
                <a:solidFill>
                  <a:schemeClr val="tx1"/>
                </a:solidFill>
              </a:rPr>
            </a:br>
            <a:r>
              <a:rPr lang="ro-RO" sz="2700" b="1" dirty="0" smtClean="0">
                <a:solidFill>
                  <a:schemeClr val="tx1"/>
                </a:solidFill>
                <a:effectLst/>
                <a:latin typeface="Times New Roman" pitchFamily="18" charset="0"/>
                <a:cs typeface="Times New Roman" pitchFamily="18" charset="0"/>
              </a:rPr>
              <a:t>RAPORT </a:t>
            </a:r>
            <a:r>
              <a:rPr lang="en-US" sz="2700" dirty="0">
                <a:solidFill>
                  <a:schemeClr val="tx1"/>
                </a:solidFill>
                <a:effectLst/>
                <a:latin typeface="Times New Roman" pitchFamily="18" charset="0"/>
                <a:cs typeface="Times New Roman" pitchFamily="18" charset="0"/>
              </a:rPr>
              <a:t/>
            </a:r>
            <a:br>
              <a:rPr lang="en-US" sz="2700" dirty="0">
                <a:solidFill>
                  <a:schemeClr val="tx1"/>
                </a:solidFill>
                <a:effectLst/>
                <a:latin typeface="Times New Roman" pitchFamily="18" charset="0"/>
                <a:cs typeface="Times New Roman" pitchFamily="18" charset="0"/>
              </a:rPr>
            </a:br>
            <a:r>
              <a:rPr lang="ro-RO" sz="2700" dirty="0">
                <a:solidFill>
                  <a:schemeClr val="tx1"/>
                </a:solidFill>
                <a:effectLst/>
                <a:latin typeface="Times New Roman" pitchFamily="18" charset="0"/>
                <a:cs typeface="Times New Roman" pitchFamily="18" charset="0"/>
              </a:rPr>
              <a:t>PRIVIND ACTIVITATEA </a:t>
            </a:r>
            <a:r>
              <a:rPr lang="en-US" sz="2700" dirty="0">
                <a:solidFill>
                  <a:schemeClr val="tx1"/>
                </a:solidFill>
                <a:effectLst/>
                <a:latin typeface="Times New Roman" pitchFamily="18" charset="0"/>
                <a:cs typeface="Times New Roman" pitchFamily="18" charset="0"/>
              </a:rPr>
              <a:t/>
            </a:r>
            <a:br>
              <a:rPr lang="en-US" sz="2700" dirty="0">
                <a:solidFill>
                  <a:schemeClr val="tx1"/>
                </a:solidFill>
                <a:effectLst/>
                <a:latin typeface="Times New Roman" pitchFamily="18" charset="0"/>
                <a:cs typeface="Times New Roman" pitchFamily="18" charset="0"/>
              </a:rPr>
            </a:br>
            <a:r>
              <a:rPr lang="ro-RO" sz="2700" dirty="0">
                <a:solidFill>
                  <a:schemeClr val="tx1"/>
                </a:solidFill>
                <a:effectLst/>
                <a:latin typeface="Times New Roman" pitchFamily="18" charset="0"/>
                <a:cs typeface="Times New Roman" pitchFamily="18" charset="0"/>
              </a:rPr>
              <a:t>ȘTIINȚIFICĂ ŞI INOVAŢIONALĂ </a:t>
            </a:r>
            <a:r>
              <a:rPr lang="en-US" sz="2700" dirty="0">
                <a:solidFill>
                  <a:schemeClr val="tx1"/>
                </a:solidFill>
                <a:effectLst/>
                <a:latin typeface="Times New Roman" pitchFamily="18" charset="0"/>
                <a:cs typeface="Times New Roman" pitchFamily="18" charset="0"/>
              </a:rPr>
              <a:t/>
            </a:r>
            <a:br>
              <a:rPr lang="en-US" sz="2700" dirty="0">
                <a:solidFill>
                  <a:schemeClr val="tx1"/>
                </a:solidFill>
                <a:effectLst/>
                <a:latin typeface="Times New Roman" pitchFamily="18" charset="0"/>
                <a:cs typeface="Times New Roman" pitchFamily="18" charset="0"/>
              </a:rPr>
            </a:br>
            <a:r>
              <a:rPr lang="ro-RO" sz="2700" dirty="0">
                <a:solidFill>
                  <a:schemeClr val="tx1"/>
                </a:solidFill>
                <a:effectLst/>
                <a:latin typeface="Times New Roman" pitchFamily="18" charset="0"/>
                <a:cs typeface="Times New Roman" pitchFamily="18" charset="0"/>
              </a:rPr>
              <a:t>PE ANUL </a:t>
            </a:r>
            <a:r>
              <a:rPr lang="en-US" sz="2700" dirty="0" smtClean="0">
                <a:solidFill>
                  <a:schemeClr val="tx1"/>
                </a:solidFill>
                <a:effectLst/>
                <a:latin typeface="Times New Roman" pitchFamily="18" charset="0"/>
                <a:cs typeface="Times New Roman" pitchFamily="18" charset="0"/>
              </a:rPr>
              <a:t>2017</a:t>
            </a:r>
            <a:r>
              <a:rPr lang="en-US" sz="2700" dirty="0" smtClean="0">
                <a:solidFill>
                  <a:schemeClr val="tx1"/>
                </a:solidFill>
                <a:latin typeface="Times New Roman" pitchFamily="18" charset="0"/>
                <a:cs typeface="Times New Roman" pitchFamily="18" charset="0"/>
              </a:rPr>
              <a:t/>
            </a:r>
            <a:br>
              <a:rPr lang="en-US" sz="2700" dirty="0" smtClean="0">
                <a:solidFill>
                  <a:schemeClr val="tx1"/>
                </a:solidFill>
                <a:latin typeface="Times New Roman" pitchFamily="18" charset="0"/>
                <a:cs typeface="Times New Roman" pitchFamily="18" charset="0"/>
              </a:rPr>
            </a:br>
            <a:r>
              <a:rPr lang="en-US" sz="2700" dirty="0">
                <a:solidFill>
                  <a:schemeClr val="tx1"/>
                </a:solidFill>
              </a:rPr>
              <a:t/>
            </a:r>
            <a:br>
              <a:rPr lang="en-US" sz="2700" dirty="0">
                <a:solidFill>
                  <a:schemeClr val="tx1"/>
                </a:solidFill>
              </a:rPr>
            </a:br>
            <a:r>
              <a:rPr lang="en-US" sz="2700" dirty="0" smtClean="0">
                <a:solidFill>
                  <a:schemeClr val="tx1"/>
                </a:solidFill>
              </a:rPr>
              <a:t/>
            </a:r>
            <a:br>
              <a:rPr lang="en-US" sz="2700" dirty="0" smtClean="0">
                <a:solidFill>
                  <a:schemeClr val="tx1"/>
                </a:solidFill>
              </a:rPr>
            </a:br>
            <a:r>
              <a:rPr lang="ro-RO" sz="2700" dirty="0" smtClean="0">
                <a:solidFill>
                  <a:schemeClr val="tx1"/>
                </a:solidFill>
                <a:effectLst/>
                <a:latin typeface="Times New Roman" pitchFamily="18" charset="0"/>
                <a:cs typeface="Times New Roman" pitchFamily="18" charset="0"/>
              </a:rPr>
              <a:t>Director:</a:t>
            </a:r>
            <a:r>
              <a:rPr lang="en-US" sz="2700" dirty="0" smtClean="0">
                <a:solidFill>
                  <a:schemeClr val="tx1"/>
                </a:solidFill>
                <a:effectLst/>
                <a:latin typeface="Times New Roman" pitchFamily="18" charset="0"/>
                <a:cs typeface="Times New Roman" pitchFamily="18" charset="0"/>
              </a:rPr>
              <a:t> </a:t>
            </a:r>
            <a:r>
              <a:rPr lang="ro-RO" sz="2700" b="1" dirty="0" smtClean="0">
                <a:solidFill>
                  <a:schemeClr val="tx1"/>
                </a:solidFill>
                <a:effectLst/>
                <a:latin typeface="Times New Roman" pitchFamily="18" charset="0"/>
                <a:cs typeface="Times New Roman" pitchFamily="18" charset="0"/>
              </a:rPr>
              <a:t>Valeriu CUȘNIR</a:t>
            </a:r>
            <a:r>
              <a:rPr lang="en-US" sz="2700" b="1" dirty="0" smtClean="0">
                <a:solidFill>
                  <a:schemeClr val="tx1"/>
                </a:solidFill>
                <a:effectLst/>
                <a:latin typeface="Times New Roman" pitchFamily="18" charset="0"/>
                <a:cs typeface="Times New Roman" pitchFamily="18" charset="0"/>
              </a:rPr>
              <a:t>, </a:t>
            </a:r>
            <a:r>
              <a:rPr lang="ro-RO" sz="2700" dirty="0" smtClean="0">
                <a:solidFill>
                  <a:schemeClr val="tx1"/>
                </a:solidFill>
                <a:effectLst/>
                <a:latin typeface="Times New Roman" pitchFamily="18" charset="0"/>
                <a:cs typeface="Times New Roman" pitchFamily="18" charset="0"/>
              </a:rPr>
              <a:t>prof. univ., </a:t>
            </a:r>
            <a:r>
              <a:rPr lang="en-US" sz="2700" dirty="0" smtClean="0">
                <a:solidFill>
                  <a:schemeClr val="tx1"/>
                </a:solidFill>
                <a:effectLst/>
                <a:latin typeface="Times New Roman" pitchFamily="18" charset="0"/>
                <a:cs typeface="Times New Roman" pitchFamily="18" charset="0"/>
              </a:rPr>
              <a:t>d</a:t>
            </a:r>
            <a:r>
              <a:rPr lang="ro-RO" sz="2700" dirty="0" smtClean="0">
                <a:solidFill>
                  <a:schemeClr val="tx1"/>
                </a:solidFill>
                <a:effectLst/>
                <a:latin typeface="Times New Roman" pitchFamily="18" charset="0"/>
                <a:cs typeface="Times New Roman" pitchFamily="18" charset="0"/>
              </a:rPr>
              <a:t>r</a:t>
            </a:r>
            <a:r>
              <a:rPr lang="ro-RO" sz="2700" dirty="0">
                <a:solidFill>
                  <a:schemeClr val="tx1"/>
                </a:solidFill>
                <a:effectLst/>
                <a:latin typeface="Times New Roman" pitchFamily="18" charset="0"/>
                <a:cs typeface="Times New Roman" pitchFamily="18" charset="0"/>
              </a:rPr>
              <a:t>. hab. </a:t>
            </a:r>
            <a:r>
              <a:rPr lang="ro-RO" dirty="0" smtClean="0">
                <a:solidFill>
                  <a:schemeClr val="tx1"/>
                </a:solidFill>
              </a:rPr>
              <a:t/>
            </a:r>
            <a:br>
              <a:rPr lang="ro-RO" dirty="0" smtClean="0">
                <a:solidFill>
                  <a:schemeClr val="tx1"/>
                </a:solidFill>
              </a:rPr>
            </a:br>
            <a:r>
              <a:rPr lang="ro-RO" dirty="0">
                <a:solidFill>
                  <a:schemeClr val="tx1"/>
                </a:solidFill>
              </a:rPr>
              <a:t/>
            </a:r>
            <a:br>
              <a:rPr lang="ro-RO" dirty="0">
                <a:solidFill>
                  <a:schemeClr val="tx1"/>
                </a:solidFill>
              </a:rPr>
            </a:br>
            <a:endParaRPr lang="en-US" dirty="0">
              <a:solidFill>
                <a:schemeClr val="tx1"/>
              </a:solidFill>
            </a:endParaRPr>
          </a:p>
        </p:txBody>
      </p:sp>
      <p:pic>
        <p:nvPicPr>
          <p:cNvPr id="1028" name="Picture 4" descr="asm-logo.jpg (101×1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7068" y="1996410"/>
            <a:ext cx="1287278" cy="172062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9591" y="1916832"/>
            <a:ext cx="1336145" cy="1800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44111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52401"/>
            <a:ext cx="7922840" cy="914399"/>
          </a:xfrm>
        </p:spPr>
        <p:txBody>
          <a:bodyPr>
            <a:normAutofit/>
          </a:bodyPr>
          <a:lstStyle/>
          <a:p>
            <a:pPr algn="ctr"/>
            <a:r>
              <a:rPr lang="en-US" sz="3200" b="1" dirty="0" err="1" smtClean="0">
                <a:solidFill>
                  <a:schemeClr val="tx1"/>
                </a:solidFill>
                <a:effectLst/>
                <a:latin typeface="Times New Roman" pitchFamily="18" charset="0"/>
                <a:cs typeface="Times New Roman" pitchFamily="18" charset="0"/>
              </a:rPr>
              <a:t>Monografii</a:t>
            </a:r>
            <a:r>
              <a:rPr lang="en-US" sz="3200" b="1" dirty="0" smtClean="0">
                <a:solidFill>
                  <a:schemeClr val="tx1"/>
                </a:solidFill>
                <a:effectLst/>
                <a:latin typeface="Times New Roman" pitchFamily="18" charset="0"/>
                <a:cs typeface="Times New Roman" pitchFamily="18" charset="0"/>
              </a:rPr>
              <a:t> </a:t>
            </a:r>
            <a:r>
              <a:rPr lang="ro-RO" sz="3200" b="1" dirty="0" smtClean="0">
                <a:solidFill>
                  <a:schemeClr val="tx1"/>
                </a:solidFill>
                <a:effectLst/>
                <a:latin typeface="Times New Roman" pitchFamily="18" charset="0"/>
                <a:cs typeface="Times New Roman" pitchFamily="18" charset="0"/>
              </a:rPr>
              <a:t>editate în anul 2017</a:t>
            </a:r>
            <a:r>
              <a:rPr lang="en-US" sz="3200" dirty="0" smtClean="0">
                <a:solidFill>
                  <a:schemeClr val="tx1"/>
                </a:solidFill>
                <a:latin typeface="Times New Roman" pitchFamily="18" charset="0"/>
                <a:cs typeface="Times New Roman" pitchFamily="18" charset="0"/>
              </a:rPr>
              <a:t>:</a:t>
            </a:r>
            <a:endParaRPr lang="en-US" sz="3200" dirty="0">
              <a:solidFill>
                <a:schemeClr val="tx1"/>
              </a:solidFill>
              <a:latin typeface="Times New Roman" pitchFamily="18" charset="0"/>
              <a:cs typeface="Times New Roman" pitchFamily="18" charset="0"/>
            </a:endParaRPr>
          </a:p>
        </p:txBody>
      </p:sp>
      <p:sp>
        <p:nvSpPr>
          <p:cNvPr id="5" name="Subtitle 2"/>
          <p:cNvSpPr>
            <a:spLocks noGrp="1"/>
          </p:cNvSpPr>
          <p:nvPr>
            <p:ph type="subTitle" idx="1"/>
          </p:nvPr>
        </p:nvSpPr>
        <p:spPr>
          <a:xfrm>
            <a:off x="0" y="1340768"/>
            <a:ext cx="9036496" cy="5040560"/>
          </a:xfrm>
        </p:spPr>
        <p:txBody>
          <a:bodyPr numCol="2">
            <a:noAutofit/>
          </a:bodyPr>
          <a:lstStyle/>
          <a:p>
            <a:pPr marL="361950" lvl="1" indent="-271463" algn="just"/>
            <a:r>
              <a:rPr lang="ro-RO" sz="1800" b="1" dirty="0" smtClean="0">
                <a:solidFill>
                  <a:schemeClr val="tx1"/>
                </a:solidFill>
                <a:latin typeface="Times New Roman" panose="02020603050405020304" pitchFamily="18" charset="0"/>
                <a:cs typeface="Times New Roman" panose="02020603050405020304" pitchFamily="18" charset="0"/>
              </a:rPr>
              <a:t>4. </a:t>
            </a:r>
            <a:r>
              <a:rPr lang="ro-RO" sz="1800" b="1" dirty="0">
                <a:solidFill>
                  <a:schemeClr val="tx1"/>
                </a:solidFill>
                <a:latin typeface="Times New Roman" panose="02020603050405020304" pitchFamily="18" charset="0"/>
                <a:cs typeface="Times New Roman" panose="02020603050405020304" pitchFamily="18" charset="0"/>
              </a:rPr>
              <a:t>MALCOCI, L.; MOCANU, V. </a:t>
            </a:r>
            <a:r>
              <a:rPr lang="ro-RO" sz="1800" b="1" i="1" dirty="0">
                <a:solidFill>
                  <a:schemeClr val="tx1"/>
                </a:solidFill>
                <a:latin typeface="Times New Roman" panose="02020603050405020304" pitchFamily="18" charset="0"/>
                <a:cs typeface="Times New Roman" panose="02020603050405020304" pitchFamily="18" charset="0"/>
              </a:rPr>
              <a:t>Premisele constituirii clasei medii în Republica Moldova. </a:t>
            </a:r>
            <a:r>
              <a:rPr lang="ro-RO" sz="1800" b="1" dirty="0">
                <a:solidFill>
                  <a:schemeClr val="tx1"/>
                </a:solidFill>
                <a:latin typeface="Times New Roman" panose="02020603050405020304" pitchFamily="18" charset="0"/>
                <a:cs typeface="Times New Roman" panose="02020603050405020304" pitchFamily="18" charset="0"/>
              </a:rPr>
              <a:t>Studiu sociologic. Chișinău: Tipografia Centrala, 2017, 168 p.</a:t>
            </a:r>
            <a:endParaRPr lang="ro-RO" sz="800" b="1" dirty="0">
              <a:solidFill>
                <a:schemeClr val="tx1"/>
              </a:solidFill>
              <a:latin typeface="Times New Roman" panose="02020603050405020304" pitchFamily="18" charset="0"/>
              <a:cs typeface="Times New Roman" panose="02020603050405020304" pitchFamily="18" charset="0"/>
            </a:endParaRPr>
          </a:p>
          <a:p>
            <a:pPr marL="361950" lvl="1" indent="-271463" algn="just"/>
            <a:r>
              <a:rPr lang="en-US" sz="1800" b="1" dirty="0" smtClean="0">
                <a:solidFill>
                  <a:schemeClr val="tx1"/>
                </a:solidFill>
                <a:latin typeface="Times New Roman" panose="02020603050405020304" pitchFamily="18" charset="0"/>
                <a:cs typeface="Times New Roman" panose="02020603050405020304" pitchFamily="18" charset="0"/>
              </a:rPr>
              <a:t>5. </a:t>
            </a:r>
            <a:r>
              <a:rPr lang="ro-RO" sz="1800" b="1" dirty="0" smtClean="0">
                <a:solidFill>
                  <a:schemeClr val="tx1"/>
                </a:solidFill>
                <a:latin typeface="Times New Roman" panose="02020603050405020304" pitchFamily="18" charset="0"/>
                <a:cs typeface="Times New Roman" panose="02020603050405020304" pitchFamily="18" charset="0"/>
              </a:rPr>
              <a:t>DELEU</a:t>
            </a:r>
            <a:r>
              <a:rPr lang="ro-RO" sz="1800" b="1" dirty="0">
                <a:solidFill>
                  <a:schemeClr val="tx1"/>
                </a:solidFill>
                <a:latin typeface="Times New Roman" panose="02020603050405020304" pitchFamily="18" charset="0"/>
                <a:cs typeface="Times New Roman" panose="02020603050405020304" pitchFamily="18" charset="0"/>
              </a:rPr>
              <a:t>, E. </a:t>
            </a:r>
            <a:r>
              <a:rPr lang="ro-RO" sz="1800" b="1" i="1" dirty="0">
                <a:solidFill>
                  <a:schemeClr val="tx1"/>
                </a:solidFill>
                <a:latin typeface="Times New Roman" panose="02020603050405020304" pitchFamily="18" charset="0"/>
                <a:cs typeface="Times New Roman" panose="02020603050405020304" pitchFamily="18" charset="0"/>
              </a:rPr>
              <a:t>Generații secunde de migrație: cazul Republicii Moldova</a:t>
            </a:r>
            <a:r>
              <a:rPr lang="ro-RO" sz="1800" b="1" dirty="0">
                <a:solidFill>
                  <a:schemeClr val="tx1"/>
                </a:solidFill>
                <a:latin typeface="Times New Roman" panose="02020603050405020304" pitchFamily="18" charset="0"/>
                <a:cs typeface="Times New Roman" panose="02020603050405020304" pitchFamily="18" charset="0"/>
              </a:rPr>
              <a:t>. Seria ”Migrația: probleme și oportunități” / Red. șt. </a:t>
            </a:r>
            <a:r>
              <a:rPr lang="ro-RO" sz="1800" b="1" dirty="0" err="1">
                <a:solidFill>
                  <a:schemeClr val="tx1"/>
                </a:solidFill>
                <a:latin typeface="Times New Roman" panose="02020603050405020304" pitchFamily="18" charset="0"/>
                <a:cs typeface="Times New Roman" panose="02020603050405020304" pitchFamily="18" charset="0"/>
              </a:rPr>
              <a:t>m.c</a:t>
            </a:r>
            <a:r>
              <a:rPr lang="ro-RO" sz="1800" b="1" dirty="0">
                <a:solidFill>
                  <a:schemeClr val="tx1"/>
                </a:solidFill>
                <a:latin typeface="Times New Roman" panose="02020603050405020304" pitchFamily="18" charset="0"/>
                <a:cs typeface="Times New Roman" panose="02020603050405020304" pitchFamily="18" charset="0"/>
              </a:rPr>
              <a:t>. Victor Moraru. Chișinău: Tipografia Centrală. 2017. 344 p.  </a:t>
            </a:r>
            <a:endParaRPr lang="en-US" sz="1800" b="1" dirty="0">
              <a:solidFill>
                <a:schemeClr val="tx1"/>
              </a:solidFill>
              <a:latin typeface="Times New Roman" panose="02020603050405020304" pitchFamily="18" charset="0"/>
              <a:cs typeface="Times New Roman" panose="02020603050405020304" pitchFamily="18" charset="0"/>
            </a:endParaRPr>
          </a:p>
          <a:p>
            <a:pPr marL="361950" lvl="1" indent="-271463" algn="just"/>
            <a:r>
              <a:rPr lang="en-US" sz="1800" b="1" dirty="0">
                <a:solidFill>
                  <a:schemeClr val="tx1"/>
                </a:solidFill>
                <a:latin typeface="Times New Roman" panose="02020603050405020304" pitchFamily="18" charset="0"/>
                <a:cs typeface="Times New Roman" panose="02020603050405020304" pitchFamily="18" charset="0"/>
              </a:rPr>
              <a:t>6</a:t>
            </a:r>
            <a:r>
              <a:rPr lang="ro-RO" sz="1800" b="1" dirty="0" smtClean="0">
                <a:solidFill>
                  <a:schemeClr val="tx1"/>
                </a:solidFill>
                <a:latin typeface="Times New Roman" panose="02020603050405020304" pitchFamily="18" charset="0"/>
                <a:cs typeface="Times New Roman" panose="02020603050405020304" pitchFamily="18" charset="0"/>
              </a:rPr>
              <a:t>. MICU</a:t>
            </a:r>
            <a:r>
              <a:rPr lang="ro-RO" sz="1800" b="1" dirty="0">
                <a:solidFill>
                  <a:schemeClr val="tx1"/>
                </a:solidFill>
                <a:latin typeface="Times New Roman" panose="02020603050405020304" pitchFamily="18" charset="0"/>
                <a:cs typeface="Times New Roman" panose="02020603050405020304" pitchFamily="18" charset="0"/>
              </a:rPr>
              <a:t>, V. </a:t>
            </a:r>
            <a:r>
              <a:rPr lang="ro-RO" sz="1800" b="1" i="1" dirty="0">
                <a:solidFill>
                  <a:schemeClr val="tx1"/>
                </a:solidFill>
                <a:latin typeface="Times New Roman" panose="02020603050405020304" pitchFamily="18" charset="0"/>
                <a:cs typeface="Times New Roman" panose="02020603050405020304" pitchFamily="18" charset="0"/>
              </a:rPr>
              <a:t>Răspunderea parlamentară: teorie și practică. Monografie</a:t>
            </a:r>
            <a:r>
              <a:rPr lang="ro-RO" sz="1800" b="1" dirty="0">
                <a:solidFill>
                  <a:schemeClr val="tx1"/>
                </a:solidFill>
                <a:latin typeface="Times New Roman" panose="02020603050405020304" pitchFamily="18" charset="0"/>
                <a:cs typeface="Times New Roman" panose="02020603050405020304" pitchFamily="18" charset="0"/>
              </a:rPr>
              <a:t>. / Red. șt. Gh. Costachi. Chișinău: Tipografia Centrală. 2017, 304 p.</a:t>
            </a:r>
          </a:p>
          <a:p>
            <a:pPr marL="361950" lvl="1" indent="-271463" algn="just"/>
            <a:r>
              <a:rPr lang="en-US" sz="1800" b="1" dirty="0" smtClean="0">
                <a:solidFill>
                  <a:schemeClr val="tx1"/>
                </a:solidFill>
                <a:latin typeface="Times New Roman" panose="02020603050405020304" pitchFamily="18" charset="0"/>
                <a:cs typeface="Times New Roman" panose="02020603050405020304" pitchFamily="18" charset="0"/>
              </a:rPr>
              <a:t>7</a:t>
            </a:r>
            <a:r>
              <a:rPr lang="ro-RO" sz="1800" b="1" dirty="0" smtClean="0">
                <a:solidFill>
                  <a:schemeClr val="tx1"/>
                </a:solidFill>
                <a:latin typeface="Times New Roman" panose="02020603050405020304" pitchFamily="18" charset="0"/>
                <a:cs typeface="Times New Roman" panose="02020603050405020304" pitchFamily="18" charset="0"/>
              </a:rPr>
              <a:t>. ȚVEATCOV</a:t>
            </a:r>
            <a:r>
              <a:rPr lang="ro-RO" sz="1800" b="1" dirty="0">
                <a:solidFill>
                  <a:schemeClr val="tx1"/>
                </a:solidFill>
                <a:latin typeface="Times New Roman" panose="02020603050405020304" pitchFamily="18" charset="0"/>
                <a:cs typeface="Times New Roman" panose="02020603050405020304" pitchFamily="18" charset="0"/>
              </a:rPr>
              <a:t>, N. </a:t>
            </a:r>
            <a:r>
              <a:rPr lang="ro-RO" sz="1800" b="1" i="1" dirty="0" err="1">
                <a:solidFill>
                  <a:schemeClr val="tx1"/>
                </a:solidFill>
                <a:latin typeface="Times New Roman" panose="02020603050405020304" pitchFamily="18" charset="0"/>
                <a:cs typeface="Times New Roman" panose="02020603050405020304" pitchFamily="18" charset="0"/>
              </a:rPr>
              <a:t>Гражданское</a:t>
            </a:r>
            <a:r>
              <a:rPr lang="ro-RO" sz="1800" b="1" i="1" dirty="0">
                <a:solidFill>
                  <a:schemeClr val="tx1"/>
                </a:solidFill>
                <a:latin typeface="Times New Roman" panose="02020603050405020304" pitchFamily="18" charset="0"/>
                <a:cs typeface="Times New Roman" panose="02020603050405020304" pitchFamily="18" charset="0"/>
              </a:rPr>
              <a:t> </a:t>
            </a:r>
            <a:r>
              <a:rPr lang="ro-RO" sz="1800" b="1" i="1" dirty="0" err="1">
                <a:solidFill>
                  <a:schemeClr val="tx1"/>
                </a:solidFill>
                <a:latin typeface="Times New Roman" panose="02020603050405020304" pitchFamily="18" charset="0"/>
                <a:cs typeface="Times New Roman" panose="02020603050405020304" pitchFamily="18" charset="0"/>
              </a:rPr>
              <a:t>общество</a:t>
            </a:r>
            <a:r>
              <a:rPr lang="ro-RO" sz="1800" b="1" i="1" dirty="0">
                <a:solidFill>
                  <a:schemeClr val="tx1"/>
                </a:solidFill>
                <a:latin typeface="Times New Roman" panose="02020603050405020304" pitchFamily="18" charset="0"/>
                <a:cs typeface="Times New Roman" panose="02020603050405020304" pitchFamily="18" charset="0"/>
              </a:rPr>
              <a:t> </a:t>
            </a:r>
            <a:r>
              <a:rPr lang="ro-RO" sz="1800" b="1" i="1" dirty="0" err="1">
                <a:solidFill>
                  <a:schemeClr val="tx1"/>
                </a:solidFill>
                <a:latin typeface="Times New Roman" panose="02020603050405020304" pitchFamily="18" charset="0"/>
                <a:cs typeface="Times New Roman" panose="02020603050405020304" pitchFamily="18" charset="0"/>
              </a:rPr>
              <a:t>Республики</a:t>
            </a:r>
            <a:r>
              <a:rPr lang="ro-RO" sz="1800" b="1" i="1" dirty="0">
                <a:solidFill>
                  <a:schemeClr val="tx1"/>
                </a:solidFill>
                <a:latin typeface="Times New Roman" panose="02020603050405020304" pitchFamily="18" charset="0"/>
                <a:cs typeface="Times New Roman" panose="02020603050405020304" pitchFamily="18" charset="0"/>
              </a:rPr>
              <a:t> </a:t>
            </a:r>
            <a:r>
              <a:rPr lang="ro-RO" sz="1800" b="1" i="1" dirty="0" err="1">
                <a:solidFill>
                  <a:schemeClr val="tx1"/>
                </a:solidFill>
                <a:latin typeface="Times New Roman" panose="02020603050405020304" pitchFamily="18" charset="0"/>
                <a:cs typeface="Times New Roman" panose="02020603050405020304" pitchFamily="18" charset="0"/>
              </a:rPr>
              <a:t>Молдова</a:t>
            </a:r>
            <a:r>
              <a:rPr lang="ro-RO" sz="1800" b="1" i="1" dirty="0">
                <a:solidFill>
                  <a:schemeClr val="tx1"/>
                </a:solidFill>
                <a:latin typeface="Times New Roman" panose="02020603050405020304" pitchFamily="18" charset="0"/>
                <a:cs typeface="Times New Roman" panose="02020603050405020304" pitchFamily="18" charset="0"/>
              </a:rPr>
              <a:t>: </a:t>
            </a:r>
            <a:r>
              <a:rPr lang="ro-RO" sz="1800" b="1" i="1" dirty="0" err="1">
                <a:solidFill>
                  <a:schemeClr val="tx1"/>
                </a:solidFill>
                <a:latin typeface="Times New Roman" panose="02020603050405020304" pitchFamily="18" charset="0"/>
                <a:cs typeface="Times New Roman" panose="02020603050405020304" pitchFamily="18" charset="0"/>
              </a:rPr>
              <a:t>социальные</a:t>
            </a:r>
            <a:r>
              <a:rPr lang="ro-RO" sz="1800" b="1" i="1" dirty="0">
                <a:solidFill>
                  <a:schemeClr val="tx1"/>
                </a:solidFill>
                <a:latin typeface="Times New Roman" panose="02020603050405020304" pitchFamily="18" charset="0"/>
                <a:cs typeface="Times New Roman" panose="02020603050405020304" pitchFamily="18" charset="0"/>
              </a:rPr>
              <a:t> и </a:t>
            </a:r>
            <a:r>
              <a:rPr lang="ro-RO" sz="1800" b="1" i="1" dirty="0" err="1">
                <a:solidFill>
                  <a:schemeClr val="tx1"/>
                </a:solidFill>
                <a:latin typeface="Times New Roman" panose="02020603050405020304" pitchFamily="18" charset="0"/>
                <a:cs typeface="Times New Roman" panose="02020603050405020304" pitchFamily="18" charset="0"/>
              </a:rPr>
              <a:t>политические</a:t>
            </a:r>
            <a:r>
              <a:rPr lang="ro-RO" sz="1800" b="1" i="1" dirty="0">
                <a:solidFill>
                  <a:schemeClr val="tx1"/>
                </a:solidFill>
                <a:latin typeface="Times New Roman" panose="02020603050405020304" pitchFamily="18" charset="0"/>
                <a:cs typeface="Times New Roman" panose="02020603050405020304" pitchFamily="18" charset="0"/>
              </a:rPr>
              <a:t> </a:t>
            </a:r>
            <a:r>
              <a:rPr lang="ro-RO" sz="1800" b="1" i="1" dirty="0" err="1">
                <a:solidFill>
                  <a:schemeClr val="tx1"/>
                </a:solidFill>
                <a:latin typeface="Times New Roman" panose="02020603050405020304" pitchFamily="18" charset="0"/>
                <a:cs typeface="Times New Roman" panose="02020603050405020304" pitchFamily="18" charset="0"/>
              </a:rPr>
              <a:t>аспекты</a:t>
            </a:r>
            <a:r>
              <a:rPr lang="ro-RO" sz="1800" b="1" i="1" dirty="0">
                <a:solidFill>
                  <a:schemeClr val="tx1"/>
                </a:solidFill>
                <a:latin typeface="Times New Roman" panose="02020603050405020304" pitchFamily="18" charset="0"/>
                <a:cs typeface="Times New Roman" panose="02020603050405020304" pitchFamily="18" charset="0"/>
              </a:rPr>
              <a:t> </a:t>
            </a:r>
            <a:r>
              <a:rPr lang="ro-RO" sz="1800" b="1" i="1" dirty="0" err="1">
                <a:solidFill>
                  <a:schemeClr val="tx1"/>
                </a:solidFill>
                <a:latin typeface="Times New Roman" panose="02020603050405020304" pitchFamily="18" charset="0"/>
                <a:cs typeface="Times New Roman" panose="02020603050405020304" pitchFamily="18" charset="0"/>
              </a:rPr>
              <a:t>развития</a:t>
            </a:r>
            <a:r>
              <a:rPr lang="ro-RO" sz="1800" b="1" dirty="0">
                <a:solidFill>
                  <a:schemeClr val="tx1"/>
                </a:solidFill>
                <a:latin typeface="Times New Roman" panose="02020603050405020304" pitchFamily="18" charset="0"/>
                <a:cs typeface="Times New Roman" panose="02020603050405020304" pitchFamily="18" charset="0"/>
              </a:rPr>
              <a:t>. Chişinău: </a:t>
            </a:r>
            <a:r>
              <a:rPr lang="ro-RO" sz="1800" b="1" dirty="0" err="1">
                <a:solidFill>
                  <a:schemeClr val="tx1"/>
                </a:solidFill>
                <a:latin typeface="Times New Roman" panose="02020603050405020304" pitchFamily="18" charset="0"/>
                <a:cs typeface="Times New Roman" panose="02020603050405020304" pitchFamily="18" charset="0"/>
              </a:rPr>
              <a:t>Intellect</a:t>
            </a:r>
            <a:r>
              <a:rPr lang="ro-RO" sz="1800" b="1" dirty="0">
                <a:solidFill>
                  <a:schemeClr val="tx1"/>
                </a:solidFill>
                <a:latin typeface="Times New Roman" panose="02020603050405020304" pitchFamily="18" charset="0"/>
                <a:cs typeface="Times New Roman" panose="02020603050405020304" pitchFamily="18" charset="0"/>
              </a:rPr>
              <a:t> Group, 2017. 322 p. </a:t>
            </a:r>
          </a:p>
          <a:p>
            <a:pPr marL="90488" lvl="1" algn="l"/>
            <a:endParaRPr lang="en-US" sz="2000" b="1" dirty="0">
              <a:solidFill>
                <a:schemeClr val="tx1"/>
              </a:solidFill>
              <a:latin typeface="Times New Roman" panose="02020603050405020304" pitchFamily="18" charset="0"/>
              <a:cs typeface="Times New Roman" panose="02020603050405020304" pitchFamily="18" charset="0"/>
            </a:endParaRPr>
          </a:p>
        </p:txBody>
      </p:sp>
      <p:pic>
        <p:nvPicPr>
          <p:cNvPr id="4" name="Imagin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71801" y="1124744"/>
            <a:ext cx="1920677" cy="2736304"/>
          </a:xfrm>
          <a:prstGeom prst="rect">
            <a:avLst/>
          </a:prstGeom>
          <a:noFill/>
          <a:ln>
            <a:noFill/>
          </a:ln>
        </p:spPr>
      </p:pic>
      <p:pic>
        <p:nvPicPr>
          <p:cNvPr id="6" name="Imagin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71802" y="3946748"/>
            <a:ext cx="1920677" cy="2735354"/>
          </a:xfrm>
          <a:prstGeom prst="rect">
            <a:avLst/>
          </a:prstGeom>
          <a:noFill/>
          <a:ln>
            <a:noFill/>
          </a:ln>
        </p:spPr>
      </p:pic>
      <p:pic>
        <p:nvPicPr>
          <p:cNvPr id="7" name="Imagine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0032" y="3945607"/>
            <a:ext cx="2004984" cy="2736495"/>
          </a:xfrm>
          <a:prstGeom prst="rect">
            <a:avLst/>
          </a:prstGeom>
          <a:noFill/>
          <a:ln>
            <a:noFill/>
          </a:ln>
        </p:spPr>
      </p:pic>
      <p:pic>
        <p:nvPicPr>
          <p:cNvPr id="8" name="Imagine 7" descr="D:\ICJP\Desktop\20171123_100700.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60032" y="1163935"/>
            <a:ext cx="2004984" cy="2697113"/>
          </a:xfrm>
          <a:prstGeom prst="rect">
            <a:avLst/>
          </a:prstGeom>
          <a:noFill/>
          <a:ln>
            <a:noFill/>
          </a:ln>
        </p:spPr>
      </p:pic>
    </p:spTree>
    <p:extLst>
      <p:ext uri="{BB962C8B-B14F-4D97-AF65-F5344CB8AC3E}">
        <p14:creationId xmlns:p14="http://schemas.microsoft.com/office/powerpoint/2010/main" val="10167690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a:xfrm>
            <a:off x="251520" y="228600"/>
            <a:ext cx="8663880" cy="685800"/>
          </a:xfrm>
        </p:spPr>
        <p:txBody>
          <a:bodyPr>
            <a:normAutofit/>
          </a:bodyPr>
          <a:lstStyle/>
          <a:p>
            <a:r>
              <a:rPr lang="ro-RO" sz="2900" b="1" dirty="0" smtClean="0">
                <a:solidFill>
                  <a:schemeClr val="tx1"/>
                </a:solidFill>
                <a:effectLst/>
                <a:latin typeface="Times New Roman" pitchFamily="18" charset="0"/>
                <a:cs typeface="Times New Roman" pitchFamily="18" charset="0"/>
              </a:rPr>
              <a:t>C</a:t>
            </a:r>
            <a:r>
              <a:rPr lang="en-US" sz="2900" b="1" dirty="0" err="1" smtClean="0">
                <a:solidFill>
                  <a:schemeClr val="tx1"/>
                </a:solidFill>
                <a:effectLst/>
                <a:latin typeface="Times New Roman" pitchFamily="18" charset="0"/>
                <a:cs typeface="Times New Roman" pitchFamily="18" charset="0"/>
              </a:rPr>
              <a:t>ulegeri</a:t>
            </a:r>
            <a:r>
              <a:rPr lang="ro-RO" sz="2900" b="1" dirty="0">
                <a:latin typeface="Times New Roman" pitchFamily="18" charset="0"/>
                <a:cs typeface="Times New Roman" pitchFamily="18" charset="0"/>
              </a:rPr>
              <a:t> </a:t>
            </a:r>
            <a:r>
              <a:rPr lang="ro-RO" sz="2900" b="1" dirty="0" smtClean="0">
                <a:latin typeface="Times New Roman" pitchFamily="18" charset="0"/>
                <a:cs typeface="Times New Roman" pitchFamily="18" charset="0"/>
              </a:rPr>
              <a:t>și studii </a:t>
            </a:r>
            <a:r>
              <a:rPr lang="ro-RO" sz="2900" b="1" dirty="0" smtClean="0">
                <a:solidFill>
                  <a:schemeClr val="tx1"/>
                </a:solidFill>
                <a:effectLst/>
                <a:latin typeface="Times New Roman" pitchFamily="18" charset="0"/>
                <a:cs typeface="Times New Roman" pitchFamily="18" charset="0"/>
              </a:rPr>
              <a:t>editate </a:t>
            </a:r>
            <a:r>
              <a:rPr lang="ro-RO" sz="2900" b="1" dirty="0">
                <a:solidFill>
                  <a:schemeClr val="tx1"/>
                </a:solidFill>
                <a:effectLst/>
                <a:latin typeface="Times New Roman" pitchFamily="18" charset="0"/>
                <a:cs typeface="Times New Roman" pitchFamily="18" charset="0"/>
              </a:rPr>
              <a:t>în anul </a:t>
            </a:r>
            <a:r>
              <a:rPr lang="ro-RO" sz="2900" b="1" dirty="0" smtClean="0">
                <a:solidFill>
                  <a:schemeClr val="tx1"/>
                </a:solidFill>
                <a:effectLst/>
                <a:latin typeface="Times New Roman" pitchFamily="18" charset="0"/>
                <a:cs typeface="Times New Roman" pitchFamily="18" charset="0"/>
              </a:rPr>
              <a:t>2017</a:t>
            </a:r>
            <a:r>
              <a:rPr lang="en-US" sz="2900" dirty="0" smtClean="0">
                <a:solidFill>
                  <a:schemeClr val="tx1"/>
                </a:solidFill>
                <a:latin typeface="Times New Roman" pitchFamily="18" charset="0"/>
                <a:cs typeface="Times New Roman" pitchFamily="18" charset="0"/>
              </a:rPr>
              <a:t>:</a:t>
            </a:r>
            <a:endParaRPr lang="ro-RO" sz="2900" dirty="0"/>
          </a:p>
        </p:txBody>
      </p:sp>
      <p:sp>
        <p:nvSpPr>
          <p:cNvPr id="5" name="Subtitlu 2"/>
          <p:cNvSpPr>
            <a:spLocks noGrp="1"/>
          </p:cNvSpPr>
          <p:nvPr>
            <p:ph type="subTitle" idx="1"/>
          </p:nvPr>
        </p:nvSpPr>
        <p:spPr>
          <a:xfrm>
            <a:off x="-108520" y="1340768"/>
            <a:ext cx="9001000" cy="5112568"/>
          </a:xfrm>
        </p:spPr>
        <p:txBody>
          <a:bodyPr numCol="2">
            <a:noAutofit/>
          </a:bodyPr>
          <a:lstStyle/>
          <a:p>
            <a:pPr marL="457200" indent="-276225" algn="just">
              <a:buFont typeface="+mj-lt"/>
              <a:buAutoNum type="arabicPeriod"/>
            </a:pPr>
            <a:endParaRPr lang="ro-RO" sz="1800" b="1" i="1" dirty="0" smtClean="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smtClean="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smtClean="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smtClean="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smtClean="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smtClean="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en-US" sz="1800" b="1" i="1" dirty="0" smtClean="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smtClean="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en-US" sz="1800" b="1" i="1" dirty="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en-US" sz="1800" b="1" i="1" dirty="0" smtClean="0">
              <a:solidFill>
                <a:schemeClr val="tx1"/>
              </a:solidFill>
              <a:latin typeface="Times New Roman" panose="02020603050405020304" pitchFamily="18" charset="0"/>
              <a:cs typeface="Times New Roman" panose="02020603050405020304" pitchFamily="18" charset="0"/>
            </a:endParaRPr>
          </a:p>
          <a:p>
            <a:pPr marL="180975" algn="just"/>
            <a:endParaRPr lang="ro-RO" sz="1800" b="1" i="1" dirty="0" smtClean="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smtClean="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800" b="1" i="1" dirty="0" smtClean="0">
              <a:solidFill>
                <a:schemeClr val="tx1"/>
              </a:solidFill>
              <a:latin typeface="Times New Roman" panose="02020603050405020304" pitchFamily="18" charset="0"/>
              <a:cs typeface="Times New Roman" panose="02020603050405020304" pitchFamily="18" charset="0"/>
            </a:endParaRPr>
          </a:p>
          <a:p>
            <a:pPr marL="457200" indent="-276225" algn="just">
              <a:buFont typeface="+mj-lt"/>
              <a:buAutoNum type="arabicPeriod"/>
            </a:pPr>
            <a:endParaRPr lang="ro-RO" sz="1700" b="1" dirty="0">
              <a:solidFill>
                <a:schemeClr val="tx1"/>
              </a:solidFill>
              <a:latin typeface="Times New Roman" panose="02020603050405020304" pitchFamily="18" charset="0"/>
              <a:cs typeface="Times New Roman" panose="02020603050405020304" pitchFamily="18" charset="0"/>
            </a:endParaRPr>
          </a:p>
          <a:p>
            <a:pPr marL="266700" indent="-266700" algn="just"/>
            <a:r>
              <a:rPr lang="en-US" sz="1800" b="1" dirty="0" smtClean="0">
                <a:solidFill>
                  <a:schemeClr val="tx1"/>
                </a:solidFill>
                <a:latin typeface="Times New Roman" panose="02020603050405020304" pitchFamily="18" charset="0"/>
                <a:cs typeface="Times New Roman" panose="02020603050405020304" pitchFamily="18" charset="0"/>
              </a:rPr>
              <a:t>1. </a:t>
            </a:r>
            <a:r>
              <a:rPr lang="ro-RO" sz="1800" b="1" i="1" dirty="0" smtClean="0">
                <a:solidFill>
                  <a:schemeClr val="tx1"/>
                </a:solidFill>
                <a:latin typeface="Times New Roman" panose="02020603050405020304" pitchFamily="18" charset="0"/>
                <a:cs typeface="Times New Roman" panose="02020603050405020304" pitchFamily="18" charset="0"/>
              </a:rPr>
              <a:t>Premise </a:t>
            </a:r>
            <a:r>
              <a:rPr lang="ro-RO" sz="1800" b="1" i="1" dirty="0">
                <a:solidFill>
                  <a:schemeClr val="tx1"/>
                </a:solidFill>
                <a:latin typeface="Times New Roman" panose="02020603050405020304" pitchFamily="18" charset="0"/>
                <a:cs typeface="Times New Roman" panose="02020603050405020304" pitchFamily="18" charset="0"/>
              </a:rPr>
              <a:t>de perfecționare a legislației naționale și de ajustare la standardele Uniunii Europene. Culegere de articole </a:t>
            </a:r>
            <a:r>
              <a:rPr lang="ro-RO" sz="1800" b="1" i="1" dirty="0" smtClean="0">
                <a:solidFill>
                  <a:schemeClr val="tx1"/>
                </a:solidFill>
                <a:latin typeface="Times New Roman" panose="02020603050405020304" pitchFamily="18" charset="0"/>
                <a:cs typeface="Times New Roman" panose="02020603050405020304" pitchFamily="18" charset="0"/>
              </a:rPr>
              <a:t>știin</a:t>
            </a:r>
            <a:r>
              <a:rPr lang="ro-RO" sz="1800" b="1" i="1" dirty="0">
                <a:solidFill>
                  <a:schemeClr val="tx1"/>
                </a:solidFill>
                <a:latin typeface="Times New Roman" panose="02020603050405020304" pitchFamily="18" charset="0"/>
                <a:cs typeface="Times New Roman" panose="02020603050405020304" pitchFamily="18" charset="0"/>
              </a:rPr>
              <a:t>ț</a:t>
            </a:r>
            <a:r>
              <a:rPr lang="ro-RO" sz="1800" b="1" i="1" dirty="0" smtClean="0">
                <a:solidFill>
                  <a:schemeClr val="tx1"/>
                </a:solidFill>
                <a:latin typeface="Times New Roman" panose="02020603050405020304" pitchFamily="18" charset="0"/>
                <a:cs typeface="Times New Roman" panose="02020603050405020304" pitchFamily="18" charset="0"/>
              </a:rPr>
              <a:t>ifice</a:t>
            </a:r>
            <a:r>
              <a:rPr lang="ro-RO" sz="1800" b="1" dirty="0">
                <a:solidFill>
                  <a:schemeClr val="tx1"/>
                </a:solidFill>
                <a:latin typeface="Times New Roman" panose="02020603050405020304" pitchFamily="18" charset="0"/>
                <a:cs typeface="Times New Roman" panose="02020603050405020304" pitchFamily="18" charset="0"/>
              </a:rPr>
              <a:t>. ICEȘD, ICJP al AȘM / Col. red. V. </a:t>
            </a:r>
            <a:r>
              <a:rPr lang="ro-RO" sz="1800" b="1" dirty="0" err="1">
                <a:solidFill>
                  <a:schemeClr val="tx1"/>
                </a:solidFill>
                <a:latin typeface="Times New Roman" panose="02020603050405020304" pitchFamily="18" charset="0"/>
                <a:cs typeface="Times New Roman" panose="02020603050405020304" pitchFamily="18" charset="0"/>
              </a:rPr>
              <a:t>Cușnir</a:t>
            </a:r>
            <a:r>
              <a:rPr lang="ro-RO" sz="1800" b="1" dirty="0">
                <a:solidFill>
                  <a:schemeClr val="tx1"/>
                </a:solidFill>
                <a:latin typeface="Times New Roman" panose="02020603050405020304" pitchFamily="18" charset="0"/>
                <a:cs typeface="Times New Roman" panose="02020603050405020304" pitchFamily="18" charset="0"/>
              </a:rPr>
              <a:t> et al. Chișinău: </a:t>
            </a:r>
            <a:r>
              <a:rPr lang="ro-RO" sz="1800" b="1" dirty="0" err="1">
                <a:solidFill>
                  <a:schemeClr val="tx1"/>
                </a:solidFill>
                <a:latin typeface="Times New Roman" panose="02020603050405020304" pitchFamily="18" charset="0"/>
                <a:cs typeface="Times New Roman" panose="02020603050405020304" pitchFamily="18" charset="0"/>
              </a:rPr>
              <a:t>Lexon-Prim</a:t>
            </a:r>
            <a:r>
              <a:rPr lang="ro-RO" sz="1800" b="1" dirty="0">
                <a:solidFill>
                  <a:schemeClr val="tx1"/>
                </a:solidFill>
                <a:latin typeface="Times New Roman" panose="02020603050405020304" pitchFamily="18" charset="0"/>
                <a:cs typeface="Times New Roman" panose="02020603050405020304" pitchFamily="18" charset="0"/>
              </a:rPr>
              <a:t>. 2017. 340 p. </a:t>
            </a:r>
            <a:endParaRPr lang="ro-RO" sz="1800" b="1" dirty="0" smtClean="0">
              <a:solidFill>
                <a:schemeClr val="tx1"/>
              </a:solidFill>
              <a:latin typeface="Times New Roman" panose="02020603050405020304" pitchFamily="18" charset="0"/>
              <a:cs typeface="Times New Roman" panose="02020603050405020304" pitchFamily="18" charset="0"/>
            </a:endParaRPr>
          </a:p>
          <a:p>
            <a:pPr marL="266700" indent="-266700" algn="just"/>
            <a:r>
              <a:rPr lang="en-US" sz="1800" b="1" dirty="0" smtClean="0">
                <a:solidFill>
                  <a:schemeClr val="tx1"/>
                </a:solidFill>
                <a:latin typeface="Times New Roman" panose="02020603050405020304" pitchFamily="18" charset="0"/>
                <a:cs typeface="Times New Roman" panose="02020603050405020304" pitchFamily="18" charset="0"/>
              </a:rPr>
              <a:t>2</a:t>
            </a:r>
            <a:r>
              <a:rPr lang="ro-RO" sz="1800" b="1" dirty="0" smtClean="0">
                <a:solidFill>
                  <a:schemeClr val="tx1"/>
                </a:solidFill>
                <a:latin typeface="Times New Roman" panose="02020603050405020304" pitchFamily="18" charset="0"/>
                <a:cs typeface="Times New Roman" panose="02020603050405020304" pitchFamily="18" charset="0"/>
              </a:rPr>
              <a:t>. </a:t>
            </a:r>
            <a:r>
              <a:rPr lang="ro-RO" sz="1800" b="1" i="1" dirty="0">
                <a:solidFill>
                  <a:schemeClr val="tx1"/>
                </a:solidFill>
                <a:latin typeface="Times New Roman" panose="02020603050405020304" pitchFamily="18" charset="0"/>
                <a:cs typeface="Times New Roman" panose="02020603050405020304" pitchFamily="18" charset="0"/>
              </a:rPr>
              <a:t>Securitatea națională a Republicii Moldova în contextul evoluțiilor geopolitice regionale</a:t>
            </a:r>
            <a:r>
              <a:rPr lang="ro-RO" sz="1800" b="1" dirty="0">
                <a:solidFill>
                  <a:schemeClr val="tx1"/>
                </a:solidFill>
                <a:latin typeface="Times New Roman" panose="02020603050405020304" pitchFamily="18" charset="0"/>
                <a:cs typeface="Times New Roman" panose="02020603050405020304" pitchFamily="18" charset="0"/>
              </a:rPr>
              <a:t>. / Coord. </a:t>
            </a:r>
            <a:r>
              <a:rPr lang="ro-RO" sz="1800" b="1" dirty="0" smtClean="0">
                <a:solidFill>
                  <a:schemeClr val="tx1"/>
                </a:solidFill>
                <a:latin typeface="Times New Roman" panose="02020603050405020304" pitchFamily="18" charset="0"/>
                <a:cs typeface="Times New Roman" panose="02020603050405020304" pitchFamily="18" charset="0"/>
              </a:rPr>
              <a:t>V. </a:t>
            </a:r>
            <a:r>
              <a:rPr lang="ro-RO" sz="1800" b="1" dirty="0" err="1">
                <a:solidFill>
                  <a:schemeClr val="tx1"/>
                </a:solidFill>
                <a:latin typeface="Times New Roman" panose="02020603050405020304" pitchFamily="18" charset="0"/>
                <a:cs typeface="Times New Roman" panose="02020603050405020304" pitchFamily="18" charset="0"/>
              </a:rPr>
              <a:t>Varzari</a:t>
            </a:r>
            <a:r>
              <a:rPr lang="ro-RO" sz="1800" b="1" dirty="0">
                <a:solidFill>
                  <a:schemeClr val="tx1"/>
                </a:solidFill>
                <a:latin typeface="Times New Roman" panose="02020603050405020304" pitchFamily="18" charset="0"/>
                <a:cs typeface="Times New Roman" panose="02020603050405020304" pitchFamily="18" charset="0"/>
              </a:rPr>
              <a:t>. Chișinău: </a:t>
            </a:r>
            <a:r>
              <a:rPr lang="ro-RO" sz="1800" b="1" dirty="0" err="1" smtClean="0">
                <a:solidFill>
                  <a:schemeClr val="tx1"/>
                </a:solidFill>
                <a:latin typeface="Times New Roman" panose="02020603050405020304" pitchFamily="18" charset="0"/>
                <a:cs typeface="Times New Roman" panose="02020603050405020304" pitchFamily="18" charset="0"/>
              </a:rPr>
              <a:t>Tipogr</a:t>
            </a:r>
            <a:r>
              <a:rPr lang="ro-RO" sz="1800" b="1" dirty="0" smtClean="0">
                <a:solidFill>
                  <a:schemeClr val="tx1"/>
                </a:solidFill>
                <a:latin typeface="Times New Roman" panose="02020603050405020304" pitchFamily="18" charset="0"/>
                <a:cs typeface="Times New Roman" panose="02020603050405020304" pitchFamily="18" charset="0"/>
              </a:rPr>
              <a:t>. </a:t>
            </a:r>
            <a:r>
              <a:rPr lang="ro-RO" sz="1800" b="1" dirty="0">
                <a:solidFill>
                  <a:schemeClr val="tx1"/>
                </a:solidFill>
                <a:latin typeface="Times New Roman" panose="02020603050405020304" pitchFamily="18" charset="0"/>
                <a:cs typeface="Times New Roman" panose="02020603050405020304" pitchFamily="18" charset="0"/>
              </a:rPr>
              <a:t>Centrală. 2016, 180 p.</a:t>
            </a:r>
          </a:p>
          <a:p>
            <a:pPr marL="266700" indent="-266700" algn="just"/>
            <a:r>
              <a:rPr lang="en-US" sz="1800" b="1" dirty="0" smtClean="0">
                <a:solidFill>
                  <a:schemeClr val="tx1"/>
                </a:solidFill>
                <a:latin typeface="Times New Roman" panose="02020603050405020304" pitchFamily="18" charset="0"/>
                <a:cs typeface="Times New Roman" panose="02020603050405020304" pitchFamily="18" charset="0"/>
              </a:rPr>
              <a:t>3</a:t>
            </a:r>
            <a:r>
              <a:rPr lang="en-US" sz="1800" b="1" i="1" dirty="0" smtClean="0">
                <a:solidFill>
                  <a:schemeClr val="tx1"/>
                </a:solidFill>
                <a:latin typeface="Times New Roman" panose="02020603050405020304" pitchFamily="18" charset="0"/>
                <a:cs typeface="Times New Roman" panose="02020603050405020304" pitchFamily="18" charset="0"/>
              </a:rPr>
              <a:t>. </a:t>
            </a:r>
            <a:r>
              <a:rPr lang="en-US" sz="1800" b="1" i="1" dirty="0" err="1" smtClean="0">
                <a:solidFill>
                  <a:schemeClr val="tx1"/>
                </a:solidFill>
                <a:latin typeface="Times New Roman" panose="02020603050405020304" pitchFamily="18" charset="0"/>
                <a:cs typeface="Times New Roman" panose="02020603050405020304" pitchFamily="18" charset="0"/>
              </a:rPr>
              <a:t>Rolul</a:t>
            </a:r>
            <a:r>
              <a:rPr lang="en-US" sz="1800" b="1" i="1" dirty="0" smtClean="0">
                <a:solidFill>
                  <a:schemeClr val="tx1"/>
                </a:solidFill>
                <a:latin typeface="Times New Roman" panose="02020603050405020304" pitchFamily="18" charset="0"/>
                <a:cs typeface="Times New Roman" panose="02020603050405020304" pitchFamily="18" charset="0"/>
              </a:rPr>
              <a:t> </a:t>
            </a:r>
            <a:r>
              <a:rPr lang="en-US" sz="1800" b="1" i="1" dirty="0">
                <a:solidFill>
                  <a:schemeClr val="tx1"/>
                </a:solidFill>
                <a:latin typeface="Times New Roman" panose="02020603050405020304" pitchFamily="18" charset="0"/>
                <a:cs typeface="Times New Roman" panose="02020603050405020304" pitchFamily="18" charset="0"/>
              </a:rPr>
              <a:t>mass-media </a:t>
            </a:r>
            <a:r>
              <a:rPr lang="en-US" sz="1800" b="1" i="1" dirty="0" err="1">
                <a:solidFill>
                  <a:schemeClr val="tx1"/>
                </a:solidFill>
                <a:latin typeface="Times New Roman" panose="02020603050405020304" pitchFamily="18" charset="0"/>
                <a:cs typeface="Times New Roman" panose="02020603050405020304" pitchFamily="18" charset="0"/>
              </a:rPr>
              <a:t>în</a:t>
            </a:r>
            <a:r>
              <a:rPr lang="en-US" sz="1800" b="1" i="1" dirty="0">
                <a:solidFill>
                  <a:schemeClr val="tx1"/>
                </a:solidFill>
                <a:latin typeface="Times New Roman" panose="02020603050405020304" pitchFamily="18" charset="0"/>
                <a:cs typeface="Times New Roman" panose="02020603050405020304" pitchFamily="18" charset="0"/>
              </a:rPr>
              <a:t> </a:t>
            </a:r>
            <a:r>
              <a:rPr lang="en-US" sz="1800" b="1" i="1" dirty="0" err="1">
                <a:solidFill>
                  <a:schemeClr val="tx1"/>
                </a:solidFill>
                <a:latin typeface="Times New Roman" panose="02020603050405020304" pitchFamily="18" charset="0"/>
                <a:cs typeface="Times New Roman" panose="02020603050405020304" pitchFamily="18" charset="0"/>
              </a:rPr>
              <a:t>procesul</a:t>
            </a:r>
            <a:r>
              <a:rPr lang="en-US" sz="1800" b="1" i="1" dirty="0">
                <a:solidFill>
                  <a:schemeClr val="tx1"/>
                </a:solidFill>
                <a:latin typeface="Times New Roman" panose="02020603050405020304" pitchFamily="18" charset="0"/>
                <a:cs typeface="Times New Roman" panose="02020603050405020304" pitchFamily="18" charset="0"/>
              </a:rPr>
              <a:t> electoral</a:t>
            </a:r>
            <a:r>
              <a:rPr lang="en-US" sz="1700" b="1" dirty="0">
                <a:solidFill>
                  <a:schemeClr val="tx1"/>
                </a:solidFill>
                <a:latin typeface="Times New Roman" pitchFamily="18" charset="0"/>
                <a:cs typeface="Times New Roman" pitchFamily="18" charset="0"/>
              </a:rPr>
              <a:t>. Mat</a:t>
            </a:r>
            <a:r>
              <a:rPr lang="ro-RO" sz="1700" b="1" dirty="0">
                <a:solidFill>
                  <a:schemeClr val="tx1"/>
                </a:solidFill>
                <a:latin typeface="Times New Roman" panose="02020603050405020304" pitchFamily="18" charset="0"/>
                <a:cs typeface="Times New Roman" panose="02020603050405020304" pitchFamily="18" charset="0"/>
              </a:rPr>
              <a:t>.</a:t>
            </a:r>
            <a:r>
              <a:rPr lang="en-US" sz="1700" b="1" dirty="0">
                <a:solidFill>
                  <a:schemeClr val="tx1"/>
                </a:solidFill>
                <a:latin typeface="Times New Roman" pitchFamily="18" charset="0"/>
                <a:cs typeface="Times New Roman" pitchFamily="18" charset="0"/>
              </a:rPr>
              <a:t> </a:t>
            </a:r>
            <a:r>
              <a:rPr lang="en-US" sz="1700" b="1" dirty="0" err="1">
                <a:solidFill>
                  <a:schemeClr val="tx1"/>
                </a:solidFill>
                <a:latin typeface="Times New Roman" pitchFamily="18" charset="0"/>
                <a:cs typeface="Times New Roman" pitchFamily="18" charset="0"/>
              </a:rPr>
              <a:t>Conf</a:t>
            </a:r>
            <a:r>
              <a:rPr lang="ro-RO" sz="1700" b="1" dirty="0">
                <a:solidFill>
                  <a:schemeClr val="tx1"/>
                </a:solidFill>
                <a:latin typeface="Times New Roman" panose="02020603050405020304" pitchFamily="18" charset="0"/>
                <a:cs typeface="Times New Roman" panose="02020603050405020304" pitchFamily="18" charset="0"/>
              </a:rPr>
              <a:t>.</a:t>
            </a:r>
            <a:r>
              <a:rPr lang="en-US" sz="1700" b="1" dirty="0">
                <a:solidFill>
                  <a:schemeClr val="tx1"/>
                </a:solidFill>
                <a:latin typeface="Times New Roman" pitchFamily="18" charset="0"/>
                <a:cs typeface="Times New Roman" pitchFamily="18" charset="0"/>
              </a:rPr>
              <a:t> </a:t>
            </a:r>
            <a:r>
              <a:rPr lang="en-US" sz="1700" b="1" dirty="0" err="1">
                <a:solidFill>
                  <a:schemeClr val="tx1"/>
                </a:solidFill>
                <a:latin typeface="Times New Roman" pitchFamily="18" charset="0"/>
                <a:cs typeface="Times New Roman" pitchFamily="18" charset="0"/>
              </a:rPr>
              <a:t>șt</a:t>
            </a:r>
            <a:r>
              <a:rPr lang="ro-RO" sz="1700" b="1" dirty="0">
                <a:solidFill>
                  <a:schemeClr val="tx1"/>
                </a:solidFill>
                <a:latin typeface="Times New Roman" panose="02020603050405020304" pitchFamily="18" charset="0"/>
                <a:cs typeface="Times New Roman" panose="02020603050405020304" pitchFamily="18" charset="0"/>
              </a:rPr>
              <a:t>.</a:t>
            </a:r>
            <a:r>
              <a:rPr lang="en-US" sz="1700" b="1" dirty="0">
                <a:solidFill>
                  <a:schemeClr val="tx1"/>
                </a:solidFill>
                <a:latin typeface="Times New Roman" pitchFamily="18" charset="0"/>
                <a:cs typeface="Times New Roman" pitchFamily="18" charset="0"/>
              </a:rPr>
              <a:t>-</a:t>
            </a:r>
            <a:r>
              <a:rPr lang="en-US" sz="1700" b="1" dirty="0" err="1">
                <a:solidFill>
                  <a:schemeClr val="tx1"/>
                </a:solidFill>
                <a:latin typeface="Times New Roman" pitchFamily="18" charset="0"/>
                <a:cs typeface="Times New Roman" pitchFamily="18" charset="0"/>
              </a:rPr>
              <a:t>pract</a:t>
            </a:r>
            <a:r>
              <a:rPr lang="ro-RO" sz="1700" b="1" dirty="0">
                <a:solidFill>
                  <a:schemeClr val="tx1"/>
                </a:solidFill>
                <a:latin typeface="Times New Roman" panose="02020603050405020304" pitchFamily="18" charset="0"/>
                <a:cs typeface="Times New Roman" panose="02020603050405020304" pitchFamily="18" charset="0"/>
              </a:rPr>
              <a:t>.</a:t>
            </a:r>
            <a:r>
              <a:rPr lang="en-US" sz="1700" b="1" dirty="0">
                <a:solidFill>
                  <a:schemeClr val="tx1"/>
                </a:solidFill>
                <a:latin typeface="Times New Roman" pitchFamily="18" charset="0"/>
                <a:cs typeface="Times New Roman" pitchFamily="18" charset="0"/>
              </a:rPr>
              <a:t> </a:t>
            </a:r>
            <a:r>
              <a:rPr lang="en-US" sz="1700" b="1" dirty="0" err="1">
                <a:solidFill>
                  <a:schemeClr val="tx1"/>
                </a:solidFill>
                <a:latin typeface="Times New Roman" pitchFamily="18" charset="0"/>
                <a:cs typeface="Times New Roman" pitchFamily="18" charset="0"/>
              </a:rPr>
              <a:t>internaț</a:t>
            </a:r>
            <a:r>
              <a:rPr lang="ro-RO" sz="1700" b="1" dirty="0">
                <a:solidFill>
                  <a:schemeClr val="tx1"/>
                </a:solidFill>
                <a:latin typeface="Times New Roman" panose="02020603050405020304" pitchFamily="18" charset="0"/>
                <a:cs typeface="Times New Roman" panose="02020603050405020304" pitchFamily="18" charset="0"/>
              </a:rPr>
              <a:t>.</a:t>
            </a:r>
            <a:r>
              <a:rPr lang="en-US" sz="1700" b="1" dirty="0">
                <a:solidFill>
                  <a:schemeClr val="tx1"/>
                </a:solidFill>
                <a:latin typeface="Times New Roman" pitchFamily="18" charset="0"/>
                <a:cs typeface="Times New Roman" pitchFamily="18" charset="0"/>
              </a:rPr>
              <a:t> </a:t>
            </a:r>
            <a:r>
              <a:rPr lang="ro-RO" sz="1700" b="1" dirty="0">
                <a:solidFill>
                  <a:schemeClr val="tx1"/>
                </a:solidFill>
                <a:latin typeface="Times New Roman" panose="02020603050405020304" pitchFamily="18" charset="0"/>
                <a:cs typeface="Times New Roman" panose="02020603050405020304" pitchFamily="18" charset="0"/>
              </a:rPr>
              <a:t>/ </a:t>
            </a:r>
            <a:r>
              <a:rPr lang="ro-RO" sz="1600" b="1" dirty="0">
                <a:solidFill>
                  <a:schemeClr val="tx1"/>
                </a:solidFill>
                <a:latin typeface="Times New Roman" panose="02020603050405020304" pitchFamily="18" charset="0"/>
                <a:cs typeface="Times New Roman" panose="02020603050405020304" pitchFamily="18" charset="0"/>
              </a:rPr>
              <a:t>Filiala Chișinău a Institutului Internațional de Monitorizare a Dezvoltării Democrației, Parlamentarismului și Respectării Drepturilor Electorale ale Cetățenilor </a:t>
            </a:r>
            <a:r>
              <a:rPr lang="en-US" sz="1600" b="1" dirty="0" err="1" smtClean="0">
                <a:solidFill>
                  <a:schemeClr val="tx1"/>
                </a:solidFill>
                <a:latin typeface="Times New Roman" panose="02020603050405020304" pitchFamily="18" charset="0"/>
                <a:cs typeface="Times New Roman" panose="02020603050405020304" pitchFamily="18" charset="0"/>
              </a:rPr>
              <a:t>Statelor</a:t>
            </a:r>
            <a:r>
              <a:rPr lang="ro-RO" sz="1600" b="1" dirty="0" smtClean="0">
                <a:solidFill>
                  <a:schemeClr val="tx1"/>
                </a:solidFill>
                <a:latin typeface="Times New Roman" panose="02020603050405020304" pitchFamily="18" charset="0"/>
                <a:cs typeface="Times New Roman" panose="02020603050405020304" pitchFamily="18" charset="0"/>
              </a:rPr>
              <a:t> </a:t>
            </a:r>
            <a:r>
              <a:rPr lang="en-US" sz="1600" b="1" dirty="0" smtClean="0">
                <a:solidFill>
                  <a:schemeClr val="tx1"/>
                </a:solidFill>
                <a:latin typeface="Times New Roman" panose="02020603050405020304" pitchFamily="18" charset="0"/>
                <a:cs typeface="Times New Roman" panose="02020603050405020304" pitchFamily="18" charset="0"/>
              </a:rPr>
              <a:t>-</a:t>
            </a:r>
            <a:r>
              <a:rPr lang="ro-RO" sz="1600" b="1" dirty="0" smtClean="0">
                <a:solidFill>
                  <a:schemeClr val="tx1"/>
                </a:solidFill>
                <a:latin typeface="Times New Roman" panose="02020603050405020304" pitchFamily="18" charset="0"/>
                <a:cs typeface="Times New Roman" panose="02020603050405020304" pitchFamily="18" charset="0"/>
              </a:rPr>
              <a:t> </a:t>
            </a:r>
            <a:r>
              <a:rPr lang="en-US" sz="1600" b="1" dirty="0" err="1" smtClean="0">
                <a:solidFill>
                  <a:schemeClr val="tx1"/>
                </a:solidFill>
                <a:latin typeface="Times New Roman" panose="02020603050405020304" pitchFamily="18" charset="0"/>
                <a:cs typeface="Times New Roman" panose="02020603050405020304" pitchFamily="18" charset="0"/>
              </a:rPr>
              <a:t>Membre</a:t>
            </a:r>
            <a:r>
              <a:rPr lang="en-US" sz="1600" b="1" dirty="0" smtClean="0">
                <a:solidFill>
                  <a:schemeClr val="tx1"/>
                </a:solidFill>
                <a:latin typeface="Times New Roman" panose="02020603050405020304" pitchFamily="18" charset="0"/>
                <a:cs typeface="Times New Roman" panose="02020603050405020304" pitchFamily="18" charset="0"/>
              </a:rPr>
              <a:t> </a:t>
            </a:r>
            <a:r>
              <a:rPr lang="en-US" sz="1600" b="1" dirty="0">
                <a:solidFill>
                  <a:schemeClr val="tx1"/>
                </a:solidFill>
                <a:latin typeface="Times New Roman" panose="02020603050405020304" pitchFamily="18" charset="0"/>
                <a:cs typeface="Times New Roman" panose="02020603050405020304" pitchFamily="18" charset="0"/>
              </a:rPr>
              <a:t>ale </a:t>
            </a:r>
            <a:r>
              <a:rPr lang="en-US" sz="1600" b="1" dirty="0" err="1">
                <a:solidFill>
                  <a:schemeClr val="tx1"/>
                </a:solidFill>
                <a:latin typeface="Times New Roman" panose="02020603050405020304" pitchFamily="18" charset="0"/>
                <a:cs typeface="Times New Roman" panose="02020603050405020304" pitchFamily="18" charset="0"/>
              </a:rPr>
              <a:t>Adunării</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Interparlamentare</a:t>
            </a:r>
            <a:r>
              <a:rPr lang="en-US" sz="1600" b="1" dirty="0">
                <a:solidFill>
                  <a:schemeClr val="tx1"/>
                </a:solidFill>
                <a:latin typeface="Times New Roman" panose="02020603050405020304" pitchFamily="18" charset="0"/>
                <a:cs typeface="Times New Roman" panose="02020603050405020304" pitchFamily="18" charset="0"/>
              </a:rPr>
              <a:t> CSI</a:t>
            </a:r>
            <a:r>
              <a:rPr lang="en-US" sz="1700" b="1" dirty="0">
                <a:solidFill>
                  <a:schemeClr val="tx1"/>
                </a:solidFill>
                <a:latin typeface="Times New Roman" panose="02020603050405020304" pitchFamily="18" charset="0"/>
                <a:cs typeface="Times New Roman" panose="02020603050405020304" pitchFamily="18" charset="0"/>
              </a:rPr>
              <a:t>. </a:t>
            </a:r>
            <a:r>
              <a:rPr lang="en-US" sz="1700" b="1" dirty="0" err="1">
                <a:solidFill>
                  <a:schemeClr val="tx1"/>
                </a:solidFill>
                <a:latin typeface="Times New Roman" panose="02020603050405020304" pitchFamily="18" charset="0"/>
                <a:cs typeface="Times New Roman" panose="02020603050405020304" pitchFamily="18" charset="0"/>
              </a:rPr>
              <a:t>Ch</a:t>
            </a:r>
            <a:r>
              <a:rPr lang="ro-RO" sz="1700" b="1" dirty="0">
                <a:solidFill>
                  <a:schemeClr val="tx1"/>
                </a:solidFill>
                <a:latin typeface="Times New Roman" panose="02020603050405020304" pitchFamily="18" charset="0"/>
                <a:cs typeface="Times New Roman" panose="02020603050405020304" pitchFamily="18" charset="0"/>
              </a:rPr>
              <a:t>.</a:t>
            </a:r>
            <a:r>
              <a:rPr lang="en-US" sz="1700" b="1" dirty="0">
                <a:solidFill>
                  <a:schemeClr val="tx1"/>
                </a:solidFill>
                <a:latin typeface="Times New Roman" panose="02020603050405020304" pitchFamily="18" charset="0"/>
                <a:cs typeface="Times New Roman" panose="02020603050405020304" pitchFamily="18" charset="0"/>
              </a:rPr>
              <a:t>: Princeps, 2017.  320 p.</a:t>
            </a:r>
            <a:endParaRPr lang="ro-RO" sz="1700" b="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800" b="1" dirty="0">
              <a:solidFill>
                <a:schemeClr val="tx1"/>
              </a:solidFill>
              <a:latin typeface="Times New Roman" panose="02020603050405020304" pitchFamily="18" charset="0"/>
              <a:cs typeface="Times New Roman" panose="02020603050405020304" pitchFamily="18" charset="0"/>
            </a:endParaRPr>
          </a:p>
          <a:p>
            <a:pPr marL="180975" algn="l"/>
            <a:endParaRPr lang="ro-RO" sz="1800" b="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800" b="1" dirty="0">
              <a:solidFill>
                <a:schemeClr val="tx1"/>
              </a:solidFill>
              <a:latin typeface="Times New Roman" panose="02020603050405020304" pitchFamily="18" charset="0"/>
              <a:cs typeface="Times New Roman" panose="02020603050405020304" pitchFamily="18" charset="0"/>
            </a:endParaRPr>
          </a:p>
          <a:p>
            <a:pPr marL="180975" algn="just"/>
            <a:endParaRPr lang="en-US" sz="1800" b="1" dirty="0">
              <a:solidFill>
                <a:schemeClr val="tx1"/>
              </a:solidFill>
              <a:latin typeface="Times New Roman" pitchFamily="18" charset="0"/>
              <a:cs typeface="Times New Roman" pitchFamily="18" charset="0"/>
            </a:endParaRPr>
          </a:p>
          <a:p>
            <a:pPr marL="457200" lvl="0" indent="-457200" algn="just">
              <a:buFont typeface="+mj-lt"/>
              <a:buAutoNum type="arabicPeriod"/>
            </a:pPr>
            <a:endParaRPr lang="ro-RO" sz="2000" b="1" dirty="0">
              <a:solidFill>
                <a:schemeClr val="tx1"/>
              </a:solidFill>
              <a:latin typeface="Times New Roman" panose="02020603050405020304" pitchFamily="18" charset="0"/>
              <a:cs typeface="Times New Roman" panose="02020603050405020304" pitchFamily="18" charset="0"/>
            </a:endParaRPr>
          </a:p>
        </p:txBody>
      </p:sp>
      <p:pic>
        <p:nvPicPr>
          <p:cNvPr id="4" name="Imagin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1319376"/>
            <a:ext cx="1775465" cy="2505667"/>
          </a:xfrm>
          <a:prstGeom prst="rect">
            <a:avLst/>
          </a:prstGeom>
          <a:noFill/>
          <a:ln>
            <a:noFill/>
          </a:ln>
        </p:spPr>
      </p:pic>
      <p:pic>
        <p:nvPicPr>
          <p:cNvPr id="8" name="Imagine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3961520"/>
            <a:ext cx="1775465" cy="2347800"/>
          </a:xfrm>
          <a:prstGeom prst="rect">
            <a:avLst/>
          </a:prstGeom>
          <a:noFill/>
          <a:ln>
            <a:noFill/>
          </a:ln>
        </p:spPr>
      </p:pic>
      <p:pic>
        <p:nvPicPr>
          <p:cNvPr id="9" name="Picture 3"/>
          <p:cNvPicPr/>
          <p:nvPr/>
        </p:nvPicPr>
        <p:blipFill>
          <a:blip r:embed="rId4">
            <a:extLst>
              <a:ext uri="{28A0092B-C50C-407E-A947-70E740481C1C}">
                <a14:useLocalDpi xmlns:a14="http://schemas.microsoft.com/office/drawing/2010/main" val="0"/>
              </a:ext>
            </a:extLst>
          </a:blip>
          <a:srcRect/>
          <a:stretch>
            <a:fillRect/>
          </a:stretch>
        </p:blipFill>
        <p:spPr bwMode="auto">
          <a:xfrm>
            <a:off x="453480" y="2646488"/>
            <a:ext cx="1882775" cy="248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2895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a:xfrm>
            <a:off x="251520" y="228600"/>
            <a:ext cx="8663880" cy="685800"/>
          </a:xfrm>
        </p:spPr>
        <p:txBody>
          <a:bodyPr>
            <a:normAutofit/>
          </a:bodyPr>
          <a:lstStyle/>
          <a:p>
            <a:r>
              <a:rPr lang="ro-RO" sz="2900" b="1" dirty="0" smtClean="0">
                <a:solidFill>
                  <a:schemeClr val="tx1"/>
                </a:solidFill>
                <a:effectLst/>
                <a:latin typeface="Times New Roman" pitchFamily="18" charset="0"/>
                <a:cs typeface="Times New Roman" pitchFamily="18" charset="0"/>
              </a:rPr>
              <a:t>C</a:t>
            </a:r>
            <a:r>
              <a:rPr lang="en-US" sz="2900" b="1" dirty="0" err="1" smtClean="0">
                <a:solidFill>
                  <a:schemeClr val="tx1"/>
                </a:solidFill>
                <a:effectLst/>
                <a:latin typeface="Times New Roman" pitchFamily="18" charset="0"/>
                <a:cs typeface="Times New Roman" pitchFamily="18" charset="0"/>
              </a:rPr>
              <a:t>ulegeri</a:t>
            </a:r>
            <a:r>
              <a:rPr lang="ro-RO" sz="2900" b="1" dirty="0">
                <a:latin typeface="Times New Roman" pitchFamily="18" charset="0"/>
                <a:cs typeface="Times New Roman" pitchFamily="18" charset="0"/>
              </a:rPr>
              <a:t> </a:t>
            </a:r>
            <a:r>
              <a:rPr lang="ro-RO" sz="2900" b="1" dirty="0" smtClean="0">
                <a:latin typeface="Times New Roman" pitchFamily="18" charset="0"/>
                <a:cs typeface="Times New Roman" pitchFamily="18" charset="0"/>
              </a:rPr>
              <a:t>și studii </a:t>
            </a:r>
            <a:r>
              <a:rPr lang="ro-RO" sz="2900" b="1" dirty="0" smtClean="0">
                <a:solidFill>
                  <a:schemeClr val="tx1"/>
                </a:solidFill>
                <a:effectLst/>
                <a:latin typeface="Times New Roman" pitchFamily="18" charset="0"/>
                <a:cs typeface="Times New Roman" pitchFamily="18" charset="0"/>
              </a:rPr>
              <a:t>editate </a:t>
            </a:r>
            <a:r>
              <a:rPr lang="ro-RO" sz="2900" b="1" dirty="0">
                <a:solidFill>
                  <a:schemeClr val="tx1"/>
                </a:solidFill>
                <a:effectLst/>
                <a:latin typeface="Times New Roman" pitchFamily="18" charset="0"/>
                <a:cs typeface="Times New Roman" pitchFamily="18" charset="0"/>
              </a:rPr>
              <a:t>în anul </a:t>
            </a:r>
            <a:r>
              <a:rPr lang="ro-RO" sz="2900" b="1" dirty="0" smtClean="0">
                <a:solidFill>
                  <a:schemeClr val="tx1"/>
                </a:solidFill>
                <a:effectLst/>
                <a:latin typeface="Times New Roman" pitchFamily="18" charset="0"/>
                <a:cs typeface="Times New Roman" pitchFamily="18" charset="0"/>
              </a:rPr>
              <a:t>2017</a:t>
            </a:r>
            <a:r>
              <a:rPr lang="en-US" sz="2900" dirty="0" smtClean="0">
                <a:solidFill>
                  <a:schemeClr val="tx1"/>
                </a:solidFill>
                <a:latin typeface="Times New Roman" pitchFamily="18" charset="0"/>
                <a:cs typeface="Times New Roman" pitchFamily="18" charset="0"/>
              </a:rPr>
              <a:t>:</a:t>
            </a:r>
            <a:endParaRPr lang="ro-RO" sz="2900" dirty="0"/>
          </a:p>
        </p:txBody>
      </p:sp>
      <p:sp>
        <p:nvSpPr>
          <p:cNvPr id="5" name="Subtitlu 2"/>
          <p:cNvSpPr>
            <a:spLocks noGrp="1"/>
          </p:cNvSpPr>
          <p:nvPr>
            <p:ph type="subTitle" idx="1"/>
          </p:nvPr>
        </p:nvSpPr>
        <p:spPr>
          <a:xfrm>
            <a:off x="179512" y="1340768"/>
            <a:ext cx="8856984" cy="5112568"/>
          </a:xfrm>
        </p:spPr>
        <p:txBody>
          <a:bodyPr numCol="2">
            <a:noAutofit/>
          </a:bodyPr>
          <a:lstStyle/>
          <a:p>
            <a:pPr marL="361950" indent="-361950" algn="just"/>
            <a:r>
              <a:rPr lang="ro-RO" sz="2000" b="1" dirty="0" smtClean="0">
                <a:solidFill>
                  <a:schemeClr val="tx1"/>
                </a:solidFill>
                <a:latin typeface="Times New Roman" panose="02020603050405020304" pitchFamily="18" charset="0"/>
                <a:cs typeface="Times New Roman" panose="02020603050405020304" pitchFamily="18" charset="0"/>
              </a:rPr>
              <a:t>4</a:t>
            </a:r>
            <a:r>
              <a:rPr lang="en-US" sz="2000" b="1" dirty="0" smtClean="0">
                <a:solidFill>
                  <a:schemeClr val="tx1"/>
                </a:solidFill>
                <a:latin typeface="Times New Roman" panose="02020603050405020304" pitchFamily="18" charset="0"/>
                <a:cs typeface="Times New Roman" panose="02020603050405020304" pitchFamily="18" charset="0"/>
              </a:rPr>
              <a:t>. </a:t>
            </a:r>
            <a:r>
              <a:rPr lang="ro-RO" sz="2000" b="1" i="1" dirty="0">
                <a:solidFill>
                  <a:schemeClr val="tx1"/>
                </a:solidFill>
                <a:latin typeface="Times New Roman" panose="02020603050405020304" pitchFamily="18" charset="0"/>
                <a:cs typeface="Times New Roman" panose="02020603050405020304" pitchFamily="18" charset="0"/>
              </a:rPr>
              <a:t>Inegalități sociale în Republica Moldova: constituirea clasei de mijloc.</a:t>
            </a:r>
            <a:r>
              <a:rPr lang="ro-RO" sz="2000" b="1" dirty="0">
                <a:solidFill>
                  <a:schemeClr val="tx1"/>
                </a:solidFill>
                <a:latin typeface="Times New Roman" panose="02020603050405020304" pitchFamily="18" charset="0"/>
                <a:cs typeface="Times New Roman" panose="02020603050405020304" pitchFamily="18" charset="0"/>
              </a:rPr>
              <a:t> Materialele conferinței științifice internaționale, 23-24 februarie 2017, Chișinău / coord. Victor Mocanu. Chișinău: </a:t>
            </a:r>
            <a:r>
              <a:rPr lang="ro-RO" sz="2000" b="1" dirty="0" err="1" smtClean="0">
                <a:solidFill>
                  <a:schemeClr val="tx1"/>
                </a:solidFill>
                <a:latin typeface="Times New Roman" panose="02020603050405020304" pitchFamily="18" charset="0"/>
                <a:cs typeface="Times New Roman" panose="02020603050405020304" pitchFamily="18" charset="0"/>
              </a:rPr>
              <a:t>Tipogr</a:t>
            </a:r>
            <a:r>
              <a:rPr lang="ro-RO" sz="2000" b="1" dirty="0" smtClean="0">
                <a:solidFill>
                  <a:schemeClr val="tx1"/>
                </a:solidFill>
                <a:latin typeface="Times New Roman" panose="02020603050405020304" pitchFamily="18" charset="0"/>
                <a:cs typeface="Times New Roman" panose="02020603050405020304" pitchFamily="18" charset="0"/>
              </a:rPr>
              <a:t>. </a:t>
            </a:r>
            <a:r>
              <a:rPr lang="ro-RO" sz="2000" b="1" dirty="0">
                <a:solidFill>
                  <a:schemeClr val="tx1"/>
                </a:solidFill>
                <a:latin typeface="Times New Roman" panose="02020603050405020304" pitchFamily="18" charset="0"/>
                <a:cs typeface="Times New Roman" panose="02020603050405020304" pitchFamily="18" charset="0"/>
              </a:rPr>
              <a:t>Centrală. 2017, 440 p. </a:t>
            </a:r>
            <a:endParaRPr lang="en-US" sz="2000" b="1" dirty="0">
              <a:solidFill>
                <a:schemeClr val="tx1"/>
              </a:solidFill>
              <a:latin typeface="Times New Roman" panose="02020603050405020304" pitchFamily="18" charset="0"/>
              <a:cs typeface="Times New Roman" panose="02020603050405020304" pitchFamily="18" charset="0"/>
            </a:endParaRPr>
          </a:p>
          <a:p>
            <a:pPr marL="361950" lvl="0" indent="-361950" algn="just"/>
            <a:r>
              <a:rPr lang="ro-RO" sz="2000" b="1" dirty="0" smtClean="0">
                <a:solidFill>
                  <a:schemeClr val="tx1"/>
                </a:solidFill>
                <a:latin typeface="Times New Roman" panose="02020603050405020304" pitchFamily="18" charset="0"/>
                <a:cs typeface="Times New Roman" panose="02020603050405020304" pitchFamily="18" charset="0"/>
              </a:rPr>
              <a:t>5. MALCOCI</a:t>
            </a:r>
            <a:r>
              <a:rPr lang="ro-RO" sz="2000" b="1" dirty="0">
                <a:solidFill>
                  <a:schemeClr val="tx1"/>
                </a:solidFill>
                <a:latin typeface="Times New Roman" panose="02020603050405020304" pitchFamily="18" charset="0"/>
                <a:cs typeface="Times New Roman" panose="02020603050405020304" pitchFamily="18" charset="0"/>
              </a:rPr>
              <a:t>, L.; MUNTEANU, P. </a:t>
            </a:r>
            <a:r>
              <a:rPr lang="ro-RO" sz="2000" b="1" i="1" dirty="0">
                <a:solidFill>
                  <a:schemeClr val="tx1"/>
                </a:solidFill>
                <a:latin typeface="Times New Roman" panose="02020603050405020304" pitchFamily="18" charset="0"/>
                <a:cs typeface="Times New Roman" panose="02020603050405020304" pitchFamily="18" charset="0"/>
              </a:rPr>
              <a:t>Incluziunea socială a persoanelor cu dizabilități.</a:t>
            </a:r>
            <a:r>
              <a:rPr lang="ro-RO" sz="2000" b="1" dirty="0">
                <a:solidFill>
                  <a:schemeClr val="tx1"/>
                </a:solidFill>
                <a:latin typeface="Times New Roman" panose="02020603050405020304" pitchFamily="18" charset="0"/>
                <a:cs typeface="Times New Roman" panose="02020603050405020304" pitchFamily="18" charset="0"/>
              </a:rPr>
              <a:t> Studiu sociologic. </a:t>
            </a:r>
            <a:r>
              <a:rPr lang="ro-RO" sz="2000" b="1" dirty="0" err="1" smtClean="0">
                <a:solidFill>
                  <a:schemeClr val="tx1"/>
                </a:solidFill>
                <a:latin typeface="Times New Roman" panose="02020603050405020304" pitchFamily="18" charset="0"/>
                <a:cs typeface="Times New Roman" panose="02020603050405020304" pitchFamily="18" charset="0"/>
              </a:rPr>
              <a:t>Ch</a:t>
            </a:r>
            <a:r>
              <a:rPr lang="ro-RO" sz="2000" b="1" dirty="0" smtClean="0">
                <a:solidFill>
                  <a:schemeClr val="tx1"/>
                </a:solidFill>
                <a:latin typeface="Times New Roman" panose="02020603050405020304" pitchFamily="18" charset="0"/>
                <a:cs typeface="Times New Roman" panose="02020603050405020304" pitchFamily="18" charset="0"/>
              </a:rPr>
              <a:t>.: </a:t>
            </a:r>
            <a:r>
              <a:rPr lang="ro-RO" sz="2000" b="1" dirty="0" err="1" smtClean="0">
                <a:solidFill>
                  <a:schemeClr val="tx1"/>
                </a:solidFill>
                <a:latin typeface="Times New Roman" panose="02020603050405020304" pitchFamily="18" charset="0"/>
                <a:cs typeface="Times New Roman" panose="02020603050405020304" pitchFamily="18" charset="0"/>
              </a:rPr>
              <a:t>Tipogr</a:t>
            </a:r>
            <a:r>
              <a:rPr lang="ro-RO" sz="2000" b="1" dirty="0" smtClean="0">
                <a:solidFill>
                  <a:schemeClr val="tx1"/>
                </a:solidFill>
                <a:latin typeface="Times New Roman" panose="02020603050405020304" pitchFamily="18" charset="0"/>
                <a:cs typeface="Times New Roman" panose="02020603050405020304" pitchFamily="18" charset="0"/>
              </a:rPr>
              <a:t>. </a:t>
            </a:r>
            <a:r>
              <a:rPr lang="ro-RO" sz="2000" b="1" dirty="0">
                <a:solidFill>
                  <a:schemeClr val="tx1"/>
                </a:solidFill>
                <a:latin typeface="Times New Roman" panose="02020603050405020304" pitchFamily="18" charset="0"/>
                <a:cs typeface="Times New Roman" panose="02020603050405020304" pitchFamily="18" charset="0"/>
              </a:rPr>
              <a:t>Arva Color, 2017, 60 p</a:t>
            </a:r>
            <a:r>
              <a:rPr lang="ro-RO" sz="2000" b="1" dirty="0" smtClean="0">
                <a:solidFill>
                  <a:schemeClr val="tx1"/>
                </a:solidFill>
                <a:latin typeface="Times New Roman" panose="02020603050405020304" pitchFamily="18" charset="0"/>
                <a:cs typeface="Times New Roman" panose="02020603050405020304" pitchFamily="18" charset="0"/>
              </a:rPr>
              <a:t>.</a:t>
            </a:r>
            <a:endParaRPr lang="en-US" sz="2000" b="1" dirty="0" smtClean="0">
              <a:solidFill>
                <a:schemeClr val="tx1"/>
              </a:solidFill>
              <a:latin typeface="Times New Roman" panose="02020603050405020304" pitchFamily="18" charset="0"/>
              <a:cs typeface="Times New Roman" panose="02020603050405020304" pitchFamily="18" charset="0"/>
            </a:endParaRPr>
          </a:p>
          <a:p>
            <a:pPr marL="361950" lvl="0" indent="-361950" algn="just"/>
            <a:r>
              <a:rPr lang="ro-RO" sz="2000" b="1" dirty="0" smtClean="0">
                <a:solidFill>
                  <a:schemeClr val="tx1"/>
                </a:solidFill>
                <a:latin typeface="Times New Roman" panose="02020603050405020304" pitchFamily="18" charset="0"/>
                <a:cs typeface="Times New Roman" panose="02020603050405020304" pitchFamily="18" charset="0"/>
              </a:rPr>
              <a:t>6. MALCOCI</a:t>
            </a:r>
            <a:r>
              <a:rPr lang="ro-RO" sz="2000" b="1" dirty="0">
                <a:solidFill>
                  <a:schemeClr val="tx1"/>
                </a:solidFill>
                <a:latin typeface="Times New Roman" panose="02020603050405020304" pitchFamily="18" charset="0"/>
                <a:cs typeface="Times New Roman" panose="02020603050405020304" pitchFamily="18" charset="0"/>
              </a:rPr>
              <a:t>, L.; SINCHEVICI, I. </a:t>
            </a:r>
            <a:r>
              <a:rPr lang="ro-RO" sz="2000" b="1" i="1" dirty="0">
                <a:solidFill>
                  <a:schemeClr val="tx1"/>
                </a:solidFill>
                <a:latin typeface="Times New Roman" panose="02020603050405020304" pitchFamily="18" charset="0"/>
                <a:cs typeface="Times New Roman" panose="02020603050405020304" pitchFamily="18" charset="0"/>
              </a:rPr>
              <a:t>Implementarea </a:t>
            </a:r>
            <a:r>
              <a:rPr lang="ro-RO" sz="2000" b="1" i="1" dirty="0" err="1">
                <a:solidFill>
                  <a:schemeClr val="tx1"/>
                </a:solidFill>
                <a:latin typeface="Times New Roman" panose="02020603050405020304" pitchFamily="18" charset="0"/>
                <a:cs typeface="Times New Roman" panose="02020603050405020304" pitchFamily="18" charset="0"/>
              </a:rPr>
              <a:t>educatiei</a:t>
            </a:r>
            <a:r>
              <a:rPr lang="ro-RO" sz="2000" b="1" i="1" dirty="0">
                <a:solidFill>
                  <a:schemeClr val="tx1"/>
                </a:solidFill>
                <a:latin typeface="Times New Roman" panose="02020603050405020304" pitchFamily="18" charset="0"/>
                <a:cs typeface="Times New Roman" panose="02020603050405020304" pitchFamily="18" charset="0"/>
              </a:rPr>
              <a:t> inclusive în Republica Moldova</a:t>
            </a:r>
            <a:r>
              <a:rPr lang="ro-RO" sz="2000" b="1" dirty="0">
                <a:solidFill>
                  <a:schemeClr val="tx1"/>
                </a:solidFill>
                <a:latin typeface="Times New Roman" panose="02020603050405020304" pitchFamily="18" charset="0"/>
                <a:cs typeface="Times New Roman" panose="02020603050405020304" pitchFamily="18" charset="0"/>
              </a:rPr>
              <a:t>. </a:t>
            </a:r>
            <a:r>
              <a:rPr lang="ro-RO" sz="2000" b="1" dirty="0" smtClean="0">
                <a:solidFill>
                  <a:schemeClr val="tx1"/>
                </a:solidFill>
                <a:latin typeface="Times New Roman" panose="02020603050405020304" pitchFamily="18" charset="0"/>
                <a:cs typeface="Times New Roman" panose="02020603050405020304" pitchFamily="18" charset="0"/>
              </a:rPr>
              <a:t>Studiu. </a:t>
            </a:r>
            <a:r>
              <a:rPr lang="ro-RO" sz="2000" b="1" dirty="0" err="1" smtClean="0">
                <a:solidFill>
                  <a:schemeClr val="tx1"/>
                </a:solidFill>
                <a:latin typeface="Times New Roman" panose="02020603050405020304" pitchFamily="18" charset="0"/>
                <a:cs typeface="Times New Roman" panose="02020603050405020304" pitchFamily="18" charset="0"/>
              </a:rPr>
              <a:t>Ch</a:t>
            </a:r>
            <a:r>
              <a:rPr lang="ro-RO" sz="2000" b="1" dirty="0" smtClean="0">
                <a:solidFill>
                  <a:schemeClr val="tx1"/>
                </a:solidFill>
                <a:latin typeface="Times New Roman" panose="02020603050405020304" pitchFamily="18" charset="0"/>
                <a:cs typeface="Times New Roman" panose="02020603050405020304" pitchFamily="18" charset="0"/>
              </a:rPr>
              <a:t>.: </a:t>
            </a:r>
            <a:r>
              <a:rPr lang="ro-RO" sz="2000" b="1" dirty="0" err="1" smtClean="0">
                <a:solidFill>
                  <a:schemeClr val="tx1"/>
                </a:solidFill>
                <a:latin typeface="Times New Roman" panose="02020603050405020304" pitchFamily="18" charset="0"/>
                <a:cs typeface="Times New Roman" panose="02020603050405020304" pitchFamily="18" charset="0"/>
              </a:rPr>
              <a:t>Artpoligraf</a:t>
            </a:r>
            <a:r>
              <a:rPr lang="ro-RO" sz="2000" b="1" dirty="0">
                <a:solidFill>
                  <a:schemeClr val="tx1"/>
                </a:solidFill>
                <a:latin typeface="Times New Roman" panose="02020603050405020304" pitchFamily="18" charset="0"/>
                <a:cs typeface="Times New Roman" panose="02020603050405020304" pitchFamily="18" charset="0"/>
              </a:rPr>
              <a:t>, 2017, 95 </a:t>
            </a:r>
            <a:r>
              <a:rPr lang="ro-RO" sz="2000" b="1" dirty="0" smtClean="0">
                <a:solidFill>
                  <a:schemeClr val="tx1"/>
                </a:solidFill>
                <a:latin typeface="Times New Roman" panose="02020603050405020304" pitchFamily="18" charset="0"/>
                <a:cs typeface="Times New Roman" panose="02020603050405020304" pitchFamily="18" charset="0"/>
              </a:rPr>
              <a:t>p</a:t>
            </a:r>
            <a:r>
              <a:rPr lang="ro-RO" sz="1900" b="1" dirty="0" smtClean="0">
                <a:solidFill>
                  <a:schemeClr val="tx1"/>
                </a:solidFill>
                <a:latin typeface="Times New Roman" panose="02020603050405020304" pitchFamily="18" charset="0"/>
                <a:cs typeface="Times New Roman" panose="02020603050405020304" pitchFamily="18" charset="0"/>
              </a:rPr>
              <a:t>.</a:t>
            </a:r>
            <a:endParaRPr lang="ro-RO" sz="1900" b="1" dirty="0">
              <a:solidFill>
                <a:schemeClr val="tx1"/>
              </a:solidFill>
              <a:latin typeface="Times New Roman" panose="02020603050405020304" pitchFamily="18" charset="0"/>
              <a:cs typeface="Times New Roman" panose="02020603050405020304" pitchFamily="18" charset="0"/>
            </a:endParaRPr>
          </a:p>
          <a:p>
            <a:pPr marL="457200" lvl="0" indent="-457200" algn="just">
              <a:buFont typeface="+mj-lt"/>
              <a:buAutoNum type="arabicPeriod"/>
            </a:pPr>
            <a:endParaRPr lang="ro-RO" sz="2000" b="1" dirty="0">
              <a:solidFill>
                <a:schemeClr val="tx1"/>
              </a:solidFill>
              <a:latin typeface="Times New Roman" panose="02020603050405020304" pitchFamily="18" charset="0"/>
              <a:cs typeface="Times New Roman" panose="02020603050405020304" pitchFamily="18" charset="0"/>
            </a:endParaRPr>
          </a:p>
        </p:txBody>
      </p:sp>
      <p:pic>
        <p:nvPicPr>
          <p:cNvPr id="4" name="Imagin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85675" y="3986411"/>
            <a:ext cx="1750427" cy="2304256"/>
          </a:xfrm>
          <a:prstGeom prst="rect">
            <a:avLst/>
          </a:prstGeom>
          <a:noFill/>
          <a:ln>
            <a:noFill/>
          </a:ln>
        </p:spPr>
      </p:pic>
      <p:pic>
        <p:nvPicPr>
          <p:cNvPr id="6" name="Substituent conținut 18"/>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0272" y="3986411"/>
            <a:ext cx="1656184" cy="2376264"/>
          </a:xfrm>
          <a:prstGeom prst="rect">
            <a:avLst/>
          </a:prstGeom>
          <a:noFill/>
          <a:ln>
            <a:noFill/>
          </a:ln>
        </p:spPr>
      </p:pic>
      <p:pic>
        <p:nvPicPr>
          <p:cNvPr id="7" name="Imagine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58298" y="1196752"/>
            <a:ext cx="1718158" cy="2448272"/>
          </a:xfrm>
          <a:prstGeom prst="rect">
            <a:avLst/>
          </a:prstGeom>
          <a:noFill/>
          <a:ln>
            <a:noFill/>
          </a:ln>
        </p:spPr>
      </p:pic>
      <p:pic>
        <p:nvPicPr>
          <p:cNvPr id="9" name="Imagine 8"/>
          <p:cNvPicPr/>
          <p:nvPr/>
        </p:nvPicPr>
        <p:blipFill>
          <a:blip r:embed="rId5">
            <a:extLst>
              <a:ext uri="{28A0092B-C50C-407E-A947-70E740481C1C}">
                <a14:useLocalDpi xmlns:a14="http://schemas.microsoft.com/office/drawing/2010/main" val="0"/>
              </a:ext>
            </a:extLst>
          </a:blip>
          <a:srcRect/>
          <a:stretch>
            <a:fillRect/>
          </a:stretch>
        </p:blipFill>
        <p:spPr bwMode="auto">
          <a:xfrm>
            <a:off x="4985675" y="1196752"/>
            <a:ext cx="1854309" cy="2520280"/>
          </a:xfrm>
          <a:prstGeom prst="rect">
            <a:avLst/>
          </a:prstGeom>
          <a:noFill/>
        </p:spPr>
      </p:pic>
    </p:spTree>
    <p:extLst>
      <p:ext uri="{BB962C8B-B14F-4D97-AF65-F5344CB8AC3E}">
        <p14:creationId xmlns:p14="http://schemas.microsoft.com/office/powerpoint/2010/main" val="21615551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a:xfrm>
            <a:off x="251520" y="228600"/>
            <a:ext cx="8663880" cy="685800"/>
          </a:xfrm>
        </p:spPr>
        <p:txBody>
          <a:bodyPr>
            <a:normAutofit/>
          </a:bodyPr>
          <a:lstStyle/>
          <a:p>
            <a:r>
              <a:rPr lang="ro-RO" sz="2900" b="1" dirty="0" smtClean="0">
                <a:solidFill>
                  <a:schemeClr val="tx1"/>
                </a:solidFill>
                <a:effectLst/>
                <a:latin typeface="Times New Roman" pitchFamily="18" charset="0"/>
                <a:cs typeface="Times New Roman" pitchFamily="18" charset="0"/>
              </a:rPr>
              <a:t>C</a:t>
            </a:r>
            <a:r>
              <a:rPr lang="en-US" sz="2900" b="1" dirty="0" err="1" smtClean="0">
                <a:solidFill>
                  <a:schemeClr val="tx1"/>
                </a:solidFill>
                <a:effectLst/>
                <a:latin typeface="Times New Roman" pitchFamily="18" charset="0"/>
                <a:cs typeface="Times New Roman" pitchFamily="18" charset="0"/>
              </a:rPr>
              <a:t>ulegeri</a:t>
            </a:r>
            <a:r>
              <a:rPr lang="ro-RO" sz="2900" b="1" dirty="0">
                <a:latin typeface="Times New Roman" pitchFamily="18" charset="0"/>
                <a:cs typeface="Times New Roman" pitchFamily="18" charset="0"/>
              </a:rPr>
              <a:t> </a:t>
            </a:r>
            <a:r>
              <a:rPr lang="ro-RO" sz="2900" b="1" dirty="0" smtClean="0">
                <a:latin typeface="Times New Roman" pitchFamily="18" charset="0"/>
                <a:cs typeface="Times New Roman" pitchFamily="18" charset="0"/>
              </a:rPr>
              <a:t>și studii </a:t>
            </a:r>
            <a:r>
              <a:rPr lang="ro-RO" sz="2900" b="1" dirty="0" smtClean="0">
                <a:solidFill>
                  <a:schemeClr val="tx1"/>
                </a:solidFill>
                <a:effectLst/>
                <a:latin typeface="Times New Roman" pitchFamily="18" charset="0"/>
                <a:cs typeface="Times New Roman" pitchFamily="18" charset="0"/>
              </a:rPr>
              <a:t>editate </a:t>
            </a:r>
            <a:r>
              <a:rPr lang="ro-RO" sz="2900" b="1" dirty="0">
                <a:solidFill>
                  <a:schemeClr val="tx1"/>
                </a:solidFill>
                <a:effectLst/>
                <a:latin typeface="Times New Roman" pitchFamily="18" charset="0"/>
                <a:cs typeface="Times New Roman" pitchFamily="18" charset="0"/>
              </a:rPr>
              <a:t>în anul </a:t>
            </a:r>
            <a:r>
              <a:rPr lang="ro-RO" sz="2900" b="1" dirty="0" smtClean="0">
                <a:solidFill>
                  <a:schemeClr val="tx1"/>
                </a:solidFill>
                <a:effectLst/>
                <a:latin typeface="Times New Roman" pitchFamily="18" charset="0"/>
                <a:cs typeface="Times New Roman" pitchFamily="18" charset="0"/>
              </a:rPr>
              <a:t>2017</a:t>
            </a:r>
            <a:r>
              <a:rPr lang="en-US" sz="2900" dirty="0" smtClean="0">
                <a:solidFill>
                  <a:schemeClr val="tx1"/>
                </a:solidFill>
                <a:latin typeface="Times New Roman" pitchFamily="18" charset="0"/>
                <a:cs typeface="Times New Roman" pitchFamily="18" charset="0"/>
              </a:rPr>
              <a:t>:</a:t>
            </a:r>
            <a:endParaRPr lang="ro-RO" sz="2900" dirty="0"/>
          </a:p>
        </p:txBody>
      </p:sp>
      <p:sp>
        <p:nvSpPr>
          <p:cNvPr id="5" name="Subtitlu 2"/>
          <p:cNvSpPr>
            <a:spLocks noGrp="1"/>
          </p:cNvSpPr>
          <p:nvPr>
            <p:ph type="subTitle" idx="1"/>
          </p:nvPr>
        </p:nvSpPr>
        <p:spPr>
          <a:xfrm>
            <a:off x="-108520" y="1340768"/>
            <a:ext cx="9001000" cy="5184576"/>
          </a:xfrm>
        </p:spPr>
        <p:txBody>
          <a:bodyPr numCol="2">
            <a:noAutofit/>
          </a:bodyPr>
          <a:lstStyle/>
          <a:p>
            <a:pPr marL="457200" indent="-276225" algn="l">
              <a:buFont typeface="+mj-lt"/>
              <a:buAutoNum type="arabicPeriod"/>
            </a:pPr>
            <a:endParaRPr lang="ro-RO" sz="1600" b="1" i="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smtClean="0">
              <a:solidFill>
                <a:schemeClr val="tx1"/>
              </a:solidFill>
              <a:latin typeface="Times New Roman" panose="02020603050405020304" pitchFamily="18" charset="0"/>
              <a:cs typeface="Times New Roman" panose="02020603050405020304" pitchFamily="18" charset="0"/>
            </a:endParaRPr>
          </a:p>
          <a:p>
            <a:pPr marL="457200" indent="-276225" algn="l">
              <a:buFont typeface="+mj-lt"/>
              <a:buAutoNum type="arabicPeriod"/>
            </a:pPr>
            <a:endParaRPr lang="ro-RO" sz="1600" b="1" i="1" dirty="0" smtClean="0">
              <a:solidFill>
                <a:schemeClr val="tx1"/>
              </a:solidFill>
              <a:latin typeface="Times New Roman" panose="02020603050405020304" pitchFamily="18" charset="0"/>
              <a:cs typeface="Times New Roman" panose="02020603050405020304" pitchFamily="18" charset="0"/>
            </a:endParaRPr>
          </a:p>
          <a:p>
            <a:pPr marL="361950" indent="-180975" algn="just"/>
            <a:r>
              <a:rPr lang="ro-RO" sz="1800" b="1" dirty="0" smtClean="0">
                <a:solidFill>
                  <a:schemeClr val="tx1"/>
                </a:solidFill>
                <a:latin typeface="Times New Roman" panose="02020603050405020304" pitchFamily="18" charset="0"/>
                <a:cs typeface="Times New Roman" panose="02020603050405020304" pitchFamily="18" charset="0"/>
              </a:rPr>
              <a:t>7. TAȘCA</a:t>
            </a:r>
            <a:r>
              <a:rPr lang="ro-RO" sz="1800" b="1" dirty="0">
                <a:solidFill>
                  <a:schemeClr val="tx1"/>
                </a:solidFill>
                <a:latin typeface="Times New Roman" panose="02020603050405020304" pitchFamily="18" charset="0"/>
                <a:cs typeface="Times New Roman" panose="02020603050405020304" pitchFamily="18" charset="0"/>
              </a:rPr>
              <a:t>, M.; OJOG, I.; ȘAROV, I. </a:t>
            </a:r>
            <a:r>
              <a:rPr lang="ro-RO" sz="1800" b="1" i="1" dirty="0">
                <a:solidFill>
                  <a:schemeClr val="tx1"/>
                </a:solidFill>
                <a:latin typeface="Times New Roman" panose="02020603050405020304" pitchFamily="18" charset="0"/>
                <a:cs typeface="Times New Roman" panose="02020603050405020304" pitchFamily="18" charset="0"/>
              </a:rPr>
              <a:t>Basarabia în ”Colecţia completă a legilor Imperiului Rus”.</a:t>
            </a:r>
            <a:r>
              <a:rPr lang="ro-RO" sz="1800" b="1" dirty="0">
                <a:solidFill>
                  <a:schemeClr val="tx1"/>
                </a:solidFill>
                <a:latin typeface="Times New Roman" panose="02020603050405020304" pitchFamily="18" charset="0"/>
                <a:cs typeface="Times New Roman" panose="02020603050405020304" pitchFamily="18" charset="0"/>
              </a:rPr>
              <a:t> Vol. 1. Documente extrase din colecţia I (1649-1825), </a:t>
            </a:r>
            <a:r>
              <a:rPr lang="ro-RO" sz="1800" b="1" dirty="0" err="1" smtClean="0">
                <a:solidFill>
                  <a:schemeClr val="tx1"/>
                </a:solidFill>
                <a:latin typeface="Times New Roman" panose="02020603050405020304" pitchFamily="18" charset="0"/>
                <a:cs typeface="Times New Roman" panose="02020603050405020304" pitchFamily="18" charset="0"/>
              </a:rPr>
              <a:t>Ch</a:t>
            </a:r>
            <a:r>
              <a:rPr lang="ro-RO" sz="1800" b="1" dirty="0" smtClean="0">
                <a:solidFill>
                  <a:schemeClr val="tx1"/>
                </a:solidFill>
                <a:latin typeface="Times New Roman" panose="02020603050405020304" pitchFamily="18" charset="0"/>
                <a:cs typeface="Times New Roman" panose="02020603050405020304" pitchFamily="18" charset="0"/>
              </a:rPr>
              <a:t>.: </a:t>
            </a:r>
            <a:r>
              <a:rPr lang="ro-RO" sz="1800" b="1" dirty="0" err="1">
                <a:solidFill>
                  <a:schemeClr val="tx1"/>
                </a:solidFill>
                <a:latin typeface="Times New Roman" panose="02020603050405020304" pitchFamily="18" charset="0"/>
                <a:cs typeface="Times New Roman" panose="02020603050405020304" pitchFamily="18" charset="0"/>
              </a:rPr>
              <a:t>Cartdidact</a:t>
            </a:r>
            <a:r>
              <a:rPr lang="ro-RO" sz="1800" b="1" dirty="0">
                <a:solidFill>
                  <a:schemeClr val="tx1"/>
                </a:solidFill>
                <a:latin typeface="Times New Roman" panose="02020603050405020304" pitchFamily="18" charset="0"/>
                <a:cs typeface="Times New Roman" panose="02020603050405020304" pitchFamily="18" charset="0"/>
              </a:rPr>
              <a:t>, 2017, 798 p. </a:t>
            </a:r>
            <a:endParaRPr lang="ro-RO" sz="1800" b="1" dirty="0" smtClean="0">
              <a:solidFill>
                <a:schemeClr val="tx1"/>
              </a:solidFill>
              <a:latin typeface="Times New Roman" panose="02020603050405020304" pitchFamily="18" charset="0"/>
              <a:cs typeface="Times New Roman" panose="02020603050405020304" pitchFamily="18" charset="0"/>
            </a:endParaRPr>
          </a:p>
          <a:p>
            <a:pPr marL="361950" indent="-180975" algn="just"/>
            <a:r>
              <a:rPr lang="ro-RO" sz="1800" b="1" dirty="0" smtClean="0">
                <a:solidFill>
                  <a:schemeClr val="tx1"/>
                </a:solidFill>
                <a:latin typeface="Times New Roman" panose="02020603050405020304" pitchFamily="18" charset="0"/>
                <a:cs typeface="Times New Roman" panose="02020603050405020304" pitchFamily="18" charset="0"/>
              </a:rPr>
              <a:t>8. </a:t>
            </a:r>
            <a:r>
              <a:rPr lang="en-US" sz="1800" b="1" dirty="0" smtClean="0">
                <a:solidFill>
                  <a:schemeClr val="tx1"/>
                </a:solidFill>
                <a:latin typeface="Times New Roman" panose="02020603050405020304" pitchFamily="18" charset="0"/>
                <a:cs typeface="Times New Roman" panose="02020603050405020304" pitchFamily="18" charset="0"/>
              </a:rPr>
              <a:t>TAȘCA</a:t>
            </a:r>
            <a:r>
              <a:rPr lang="en-US" sz="1800" b="1" dirty="0">
                <a:solidFill>
                  <a:schemeClr val="tx1"/>
                </a:solidFill>
                <a:latin typeface="Times New Roman" panose="02020603050405020304" pitchFamily="18" charset="0"/>
                <a:cs typeface="Times New Roman" panose="02020603050405020304" pitchFamily="18" charset="0"/>
              </a:rPr>
              <a:t>, M.; CIOBANU, V. </a:t>
            </a:r>
            <a:r>
              <a:rPr lang="en-US" sz="1800" b="1" i="1" dirty="0" err="1">
                <a:solidFill>
                  <a:schemeClr val="tx1"/>
                </a:solidFill>
                <a:latin typeface="Times New Roman" panose="02020603050405020304" pitchFamily="18" charset="0"/>
                <a:cs typeface="Times New Roman" panose="02020603050405020304" pitchFamily="18" charset="0"/>
              </a:rPr>
              <a:t>Congresul</a:t>
            </a:r>
            <a:r>
              <a:rPr lang="en-US" sz="1800" b="1" i="1" dirty="0">
                <a:solidFill>
                  <a:schemeClr val="tx1"/>
                </a:solidFill>
                <a:latin typeface="Times New Roman" panose="02020603050405020304" pitchFamily="18" charset="0"/>
                <a:cs typeface="Times New Roman" panose="02020603050405020304" pitchFamily="18" charset="0"/>
              </a:rPr>
              <a:t> </a:t>
            </a:r>
            <a:r>
              <a:rPr lang="en-US" sz="1800" b="1" i="1" dirty="0" err="1">
                <a:solidFill>
                  <a:schemeClr val="tx1"/>
                </a:solidFill>
                <a:latin typeface="Times New Roman" panose="02020603050405020304" pitchFamily="18" charset="0"/>
                <a:cs typeface="Times New Roman" panose="02020603050405020304" pitchFamily="18" charset="0"/>
              </a:rPr>
              <a:t>Militarilor</a:t>
            </a:r>
            <a:r>
              <a:rPr lang="en-US" sz="1800" b="1" i="1" dirty="0">
                <a:solidFill>
                  <a:schemeClr val="tx1"/>
                </a:solidFill>
                <a:latin typeface="Times New Roman" panose="02020603050405020304" pitchFamily="18" charset="0"/>
                <a:cs typeface="Times New Roman" panose="02020603050405020304" pitchFamily="18" charset="0"/>
              </a:rPr>
              <a:t> </a:t>
            </a:r>
            <a:r>
              <a:rPr lang="en-US" sz="1800" b="1" i="1" dirty="0" err="1">
                <a:solidFill>
                  <a:schemeClr val="tx1"/>
                </a:solidFill>
                <a:latin typeface="Times New Roman" panose="02020603050405020304" pitchFamily="18" charset="0"/>
                <a:cs typeface="Times New Roman" panose="02020603050405020304" pitchFamily="18" charset="0"/>
              </a:rPr>
              <a:t>Moldoveni</a:t>
            </a:r>
            <a:r>
              <a:rPr lang="en-US" sz="1800" b="1" i="1" dirty="0">
                <a:solidFill>
                  <a:schemeClr val="tx1"/>
                </a:solidFill>
                <a:latin typeface="Times New Roman" panose="02020603050405020304" pitchFamily="18" charset="0"/>
                <a:cs typeface="Times New Roman" panose="02020603050405020304" pitchFamily="18" charset="0"/>
              </a:rPr>
              <a:t>: 20-27 </a:t>
            </a:r>
            <a:r>
              <a:rPr lang="en-US" sz="1800" b="1" i="1" dirty="0" err="1">
                <a:solidFill>
                  <a:schemeClr val="tx1"/>
                </a:solidFill>
                <a:latin typeface="Times New Roman" panose="02020603050405020304" pitchFamily="18" charset="0"/>
                <a:cs typeface="Times New Roman" panose="02020603050405020304" pitchFamily="18" charset="0"/>
              </a:rPr>
              <a:t>octombrie</a:t>
            </a:r>
            <a:r>
              <a:rPr lang="en-US" sz="1800" b="1" i="1" dirty="0">
                <a:solidFill>
                  <a:schemeClr val="tx1"/>
                </a:solidFill>
                <a:latin typeface="Times New Roman" panose="02020603050405020304" pitchFamily="18" charset="0"/>
                <a:cs typeface="Times New Roman" panose="02020603050405020304" pitchFamily="18" charset="0"/>
              </a:rPr>
              <a:t> 1917.</a:t>
            </a:r>
            <a:r>
              <a:rPr lang="en-US" sz="1800" b="1" dirty="0">
                <a:solidFill>
                  <a:schemeClr val="tx1"/>
                </a:solidFill>
                <a:latin typeface="Times New Roman" panose="02020603050405020304" pitchFamily="18" charset="0"/>
                <a:cs typeface="Times New Roman" panose="02020603050405020304" pitchFamily="18" charset="0"/>
              </a:rPr>
              <a:t> </a:t>
            </a:r>
            <a:r>
              <a:rPr lang="fr-FR" sz="1800" b="1" dirty="0" err="1">
                <a:solidFill>
                  <a:schemeClr val="tx1"/>
                </a:solidFill>
                <a:latin typeface="Times New Roman" panose="02020603050405020304" pitchFamily="18" charset="0"/>
                <a:cs typeface="Times New Roman" panose="02020603050405020304" pitchFamily="18" charset="0"/>
              </a:rPr>
              <a:t>Studiu</a:t>
            </a:r>
            <a:r>
              <a:rPr lang="fr-FR" sz="1800" b="1" dirty="0">
                <a:solidFill>
                  <a:schemeClr val="tx1"/>
                </a:solidFill>
                <a:latin typeface="Times New Roman" panose="02020603050405020304" pitchFamily="18" charset="0"/>
                <a:cs typeface="Times New Roman" panose="02020603050405020304" pitchFamily="18" charset="0"/>
              </a:rPr>
              <a:t> </a:t>
            </a:r>
            <a:r>
              <a:rPr lang="fr-FR" sz="1800" b="1" dirty="0" err="1">
                <a:solidFill>
                  <a:schemeClr val="tx1"/>
                </a:solidFill>
                <a:latin typeface="Times New Roman" panose="02020603050405020304" pitchFamily="18" charset="0"/>
                <a:cs typeface="Times New Roman" panose="02020603050405020304" pitchFamily="18" charset="0"/>
              </a:rPr>
              <a:t>și</a:t>
            </a:r>
            <a:r>
              <a:rPr lang="fr-FR" sz="1800" b="1" dirty="0">
                <a:solidFill>
                  <a:schemeClr val="tx1"/>
                </a:solidFill>
                <a:latin typeface="Times New Roman" panose="02020603050405020304" pitchFamily="18" charset="0"/>
                <a:cs typeface="Times New Roman" panose="02020603050405020304" pitchFamily="18" charset="0"/>
              </a:rPr>
              <a:t> </a:t>
            </a:r>
            <a:r>
              <a:rPr lang="fr-FR" sz="1800" b="1" dirty="0" err="1">
                <a:solidFill>
                  <a:schemeClr val="tx1"/>
                </a:solidFill>
                <a:latin typeface="Times New Roman" panose="02020603050405020304" pitchFamily="18" charset="0"/>
                <a:cs typeface="Times New Roman" panose="02020603050405020304" pitchFamily="18" charset="0"/>
              </a:rPr>
              <a:t>culegere</a:t>
            </a:r>
            <a:r>
              <a:rPr lang="fr-FR" sz="1800" b="1" dirty="0">
                <a:solidFill>
                  <a:schemeClr val="tx1"/>
                </a:solidFill>
                <a:latin typeface="Times New Roman" panose="02020603050405020304" pitchFamily="18" charset="0"/>
                <a:cs typeface="Times New Roman" panose="02020603050405020304" pitchFamily="18" charset="0"/>
              </a:rPr>
              <a:t> de documente, </a:t>
            </a:r>
            <a:r>
              <a:rPr lang="fr-FR" sz="1800" b="1" dirty="0" err="1">
                <a:solidFill>
                  <a:schemeClr val="tx1"/>
                </a:solidFill>
                <a:latin typeface="Times New Roman" panose="02020603050405020304" pitchFamily="18" charset="0"/>
                <a:cs typeface="Times New Roman" panose="02020603050405020304" pitchFamily="18" charset="0"/>
              </a:rPr>
              <a:t>Chişinău</a:t>
            </a:r>
            <a:r>
              <a:rPr lang="fr-FR" sz="1800" b="1" dirty="0">
                <a:solidFill>
                  <a:schemeClr val="tx1"/>
                </a:solidFill>
                <a:latin typeface="Times New Roman" panose="02020603050405020304" pitchFamily="18" charset="0"/>
                <a:cs typeface="Times New Roman" panose="02020603050405020304" pitchFamily="18" charset="0"/>
              </a:rPr>
              <a:t>: Bons Offices, 2017, 645 p. </a:t>
            </a:r>
            <a:endParaRPr lang="ro-RO" sz="1800" b="1" dirty="0" smtClean="0">
              <a:solidFill>
                <a:schemeClr val="tx1"/>
              </a:solidFill>
              <a:latin typeface="Times New Roman" panose="02020603050405020304" pitchFamily="18" charset="0"/>
              <a:cs typeface="Times New Roman" panose="02020603050405020304" pitchFamily="18" charset="0"/>
            </a:endParaRPr>
          </a:p>
          <a:p>
            <a:pPr marL="361950" indent="-180975" algn="just"/>
            <a:r>
              <a:rPr lang="ro-RO" sz="1800" b="1" dirty="0" smtClean="0">
                <a:solidFill>
                  <a:schemeClr val="tx1"/>
                </a:solidFill>
                <a:latin typeface="Times New Roman" panose="02020603050405020304" pitchFamily="18" charset="0"/>
                <a:cs typeface="Times New Roman" panose="02020603050405020304" pitchFamily="18" charset="0"/>
              </a:rPr>
              <a:t>9. TAȘCA</a:t>
            </a:r>
            <a:r>
              <a:rPr lang="ro-RO" sz="1800" b="1" dirty="0">
                <a:solidFill>
                  <a:schemeClr val="tx1"/>
                </a:solidFill>
                <a:latin typeface="Times New Roman" panose="02020603050405020304" pitchFamily="18" charset="0"/>
                <a:cs typeface="Times New Roman" panose="02020603050405020304" pitchFamily="18" charset="0"/>
              </a:rPr>
              <a:t>, M.; NIESS W. </a:t>
            </a:r>
            <a:r>
              <a:rPr lang="ro-RO" sz="1800" b="1" i="1" dirty="0">
                <a:solidFill>
                  <a:schemeClr val="tx1"/>
                </a:solidFill>
                <a:latin typeface="Times New Roman" panose="02020603050405020304" pitchFamily="18" charset="0"/>
                <a:cs typeface="Times New Roman" panose="02020603050405020304" pitchFamily="18" charset="0"/>
              </a:rPr>
              <a:t>Dezmembrarea României: Exodul din Basarabia, Nordul Bucovinei şi Ţinutul Herţa: 28 iunie 1940- 22 iunie 1941</a:t>
            </a:r>
            <a:r>
              <a:rPr lang="ro-RO" sz="1800" b="1" dirty="0">
                <a:solidFill>
                  <a:schemeClr val="tx1"/>
                </a:solidFill>
                <a:latin typeface="Times New Roman" panose="02020603050405020304" pitchFamily="18" charset="0"/>
                <a:cs typeface="Times New Roman" panose="02020603050405020304" pitchFamily="18" charset="0"/>
              </a:rPr>
              <a:t> (Studiu şi culegere de documente), Partea I, </a:t>
            </a:r>
            <a:r>
              <a:rPr lang="ro-RO" sz="1800" b="1" dirty="0" err="1" smtClean="0">
                <a:solidFill>
                  <a:schemeClr val="tx1"/>
                </a:solidFill>
                <a:latin typeface="Times New Roman" panose="02020603050405020304" pitchFamily="18" charset="0"/>
                <a:cs typeface="Times New Roman" panose="02020603050405020304" pitchFamily="18" charset="0"/>
              </a:rPr>
              <a:t>Ch</a:t>
            </a:r>
            <a:r>
              <a:rPr lang="ro-RO" sz="1800" b="1" dirty="0" smtClean="0">
                <a:solidFill>
                  <a:schemeClr val="tx1"/>
                </a:solidFill>
                <a:latin typeface="Times New Roman" panose="02020603050405020304" pitchFamily="18" charset="0"/>
                <a:cs typeface="Times New Roman" panose="02020603050405020304" pitchFamily="18" charset="0"/>
              </a:rPr>
              <a:t>.: </a:t>
            </a:r>
            <a:r>
              <a:rPr lang="ro-RO" sz="1800" b="1" dirty="0">
                <a:solidFill>
                  <a:schemeClr val="tx1"/>
                </a:solidFill>
                <a:latin typeface="Times New Roman" panose="02020603050405020304" pitchFamily="18" charset="0"/>
                <a:cs typeface="Times New Roman" panose="02020603050405020304" pitchFamily="18" charset="0"/>
              </a:rPr>
              <a:t>Cartea </a:t>
            </a:r>
            <a:r>
              <a:rPr lang="ro-RO" sz="1800" b="1" dirty="0" smtClean="0">
                <a:solidFill>
                  <a:schemeClr val="tx1"/>
                </a:solidFill>
                <a:latin typeface="Times New Roman" panose="02020603050405020304" pitchFamily="18" charset="0"/>
                <a:cs typeface="Times New Roman" panose="02020603050405020304" pitchFamily="18" charset="0"/>
              </a:rPr>
              <a:t>Juridică</a:t>
            </a:r>
            <a:r>
              <a:rPr lang="ro-RO" sz="1800" b="1" dirty="0">
                <a:solidFill>
                  <a:schemeClr val="tx1"/>
                </a:solidFill>
                <a:latin typeface="Times New Roman" panose="02020603050405020304" pitchFamily="18" charset="0"/>
                <a:cs typeface="Times New Roman" panose="02020603050405020304" pitchFamily="18" charset="0"/>
              </a:rPr>
              <a:t>.</a:t>
            </a:r>
            <a:r>
              <a:rPr lang="ro-RO" sz="1800" b="1" dirty="0" smtClean="0">
                <a:solidFill>
                  <a:schemeClr val="tx1"/>
                </a:solidFill>
                <a:latin typeface="Times New Roman" panose="02020603050405020304" pitchFamily="18" charset="0"/>
                <a:cs typeface="Times New Roman" panose="02020603050405020304" pitchFamily="18" charset="0"/>
              </a:rPr>
              <a:t> 2017</a:t>
            </a:r>
            <a:r>
              <a:rPr lang="ro-RO" sz="1800" b="1" dirty="0">
                <a:solidFill>
                  <a:schemeClr val="tx1"/>
                </a:solidFill>
                <a:latin typeface="Times New Roman" panose="02020603050405020304" pitchFamily="18" charset="0"/>
                <a:cs typeface="Times New Roman" panose="02020603050405020304" pitchFamily="18" charset="0"/>
              </a:rPr>
              <a:t>, 896 </a:t>
            </a:r>
            <a:r>
              <a:rPr lang="ro-RO" sz="1800" b="1" dirty="0" smtClean="0">
                <a:solidFill>
                  <a:schemeClr val="tx1"/>
                </a:solidFill>
                <a:latin typeface="Times New Roman" panose="02020603050405020304" pitchFamily="18" charset="0"/>
                <a:cs typeface="Times New Roman" panose="02020603050405020304" pitchFamily="18" charset="0"/>
              </a:rPr>
              <a:t>p.</a:t>
            </a:r>
          </a:p>
          <a:p>
            <a:pPr marL="361950" indent="-180975" algn="just"/>
            <a:r>
              <a:rPr lang="ro-RO" sz="1800" b="1" dirty="0" smtClean="0">
                <a:solidFill>
                  <a:schemeClr val="tx1"/>
                </a:solidFill>
                <a:latin typeface="Times New Roman" panose="02020603050405020304" pitchFamily="18" charset="0"/>
                <a:cs typeface="Times New Roman" panose="02020603050405020304" pitchFamily="18" charset="0"/>
              </a:rPr>
              <a:t>10. </a:t>
            </a:r>
            <a:r>
              <a:rPr lang="fr-FR" sz="1800" b="1" dirty="0" smtClean="0">
                <a:solidFill>
                  <a:schemeClr val="tx1"/>
                </a:solidFill>
                <a:latin typeface="Times New Roman" panose="02020603050405020304" pitchFamily="18" charset="0"/>
                <a:cs typeface="Times New Roman" panose="02020603050405020304" pitchFamily="18" charset="0"/>
              </a:rPr>
              <a:t>TAȘCA, M. </a:t>
            </a:r>
            <a:r>
              <a:rPr lang="fr-FR" sz="1800" b="1" i="1" dirty="0" err="1" smtClean="0">
                <a:solidFill>
                  <a:schemeClr val="tx1"/>
                </a:solidFill>
                <a:latin typeface="Times New Roman" panose="02020603050405020304" pitchFamily="18" charset="0"/>
                <a:cs typeface="Times New Roman" panose="02020603050405020304" pitchFamily="18" charset="0"/>
              </a:rPr>
              <a:t>Basarabia</a:t>
            </a:r>
            <a:r>
              <a:rPr lang="fr-FR" sz="1800" b="1" i="1" dirty="0" smtClean="0">
                <a:solidFill>
                  <a:schemeClr val="tx1"/>
                </a:solidFill>
                <a:latin typeface="Times New Roman" panose="02020603050405020304" pitchFamily="18" charset="0"/>
                <a:cs typeface="Times New Roman" panose="02020603050405020304" pitchFamily="18" charset="0"/>
              </a:rPr>
              <a:t> </a:t>
            </a:r>
            <a:r>
              <a:rPr lang="ro-RO" sz="1800" b="1" i="1" dirty="0" smtClean="0">
                <a:solidFill>
                  <a:schemeClr val="tx1"/>
                </a:solidFill>
                <a:latin typeface="Times New Roman" panose="02020603050405020304" pitchFamily="18" charset="0"/>
                <a:cs typeface="Times New Roman" panose="02020603050405020304" pitchFamily="18" charset="0"/>
              </a:rPr>
              <a:t>- </a:t>
            </a:r>
            <a:r>
              <a:rPr lang="fr-FR" sz="1800" b="1" i="1" dirty="0" err="1" smtClean="0">
                <a:solidFill>
                  <a:schemeClr val="tx1"/>
                </a:solidFill>
                <a:latin typeface="Times New Roman" panose="02020603050405020304" pitchFamily="18" charset="0"/>
                <a:cs typeface="Times New Roman" panose="02020603050405020304" pitchFamily="18" charset="0"/>
              </a:rPr>
              <a:t>pământ</a:t>
            </a:r>
            <a:r>
              <a:rPr lang="fr-FR" sz="1800" b="1" i="1" dirty="0" smtClean="0">
                <a:solidFill>
                  <a:schemeClr val="tx1"/>
                </a:solidFill>
                <a:latin typeface="Times New Roman" panose="02020603050405020304" pitchFamily="18" charset="0"/>
                <a:cs typeface="Times New Roman" panose="02020603050405020304" pitchFamily="18" charset="0"/>
              </a:rPr>
              <a:t> </a:t>
            </a:r>
            <a:r>
              <a:rPr lang="fr-FR" sz="1800" b="1" i="1" dirty="0" err="1" smtClean="0">
                <a:solidFill>
                  <a:schemeClr val="tx1"/>
                </a:solidFill>
                <a:latin typeface="Times New Roman" panose="02020603050405020304" pitchFamily="18" charset="0"/>
                <a:cs typeface="Times New Roman" panose="02020603050405020304" pitchFamily="18" charset="0"/>
              </a:rPr>
              <a:t>românesc</a:t>
            </a:r>
            <a:r>
              <a:rPr lang="fr-FR" sz="1800" b="1" i="1" dirty="0" smtClean="0">
                <a:solidFill>
                  <a:schemeClr val="tx1"/>
                </a:solidFill>
                <a:latin typeface="Times New Roman" panose="02020603050405020304" pitchFamily="18" charset="0"/>
                <a:cs typeface="Times New Roman" panose="02020603050405020304" pitchFamily="18" charset="0"/>
              </a:rPr>
              <a:t>. </a:t>
            </a:r>
            <a:r>
              <a:rPr lang="fr-FR" sz="1800" b="1" i="1" dirty="0" err="1" smtClean="0">
                <a:solidFill>
                  <a:schemeClr val="tx1"/>
                </a:solidFill>
                <a:latin typeface="Times New Roman" panose="02020603050405020304" pitchFamily="18" charset="0"/>
                <a:cs typeface="Times New Roman" panose="02020603050405020304" pitchFamily="18" charset="0"/>
              </a:rPr>
              <a:t>Antologie</a:t>
            </a:r>
            <a:r>
              <a:rPr lang="fr-FR" sz="1800" b="1" i="1" dirty="0" smtClean="0">
                <a:solidFill>
                  <a:schemeClr val="tx1"/>
                </a:solidFill>
                <a:latin typeface="Times New Roman" panose="02020603050405020304" pitchFamily="18" charset="0"/>
                <a:cs typeface="Times New Roman" panose="02020603050405020304" pitchFamily="18" charset="0"/>
              </a:rPr>
              <a:t>.</a:t>
            </a:r>
            <a:r>
              <a:rPr lang="fr-FR" sz="1800" b="1" dirty="0" smtClean="0">
                <a:solidFill>
                  <a:schemeClr val="tx1"/>
                </a:solidFill>
                <a:latin typeface="Times New Roman" panose="02020603050405020304" pitchFamily="18" charset="0"/>
                <a:cs typeface="Times New Roman" panose="02020603050405020304" pitchFamily="18" charset="0"/>
              </a:rPr>
              <a:t> </a:t>
            </a:r>
            <a:r>
              <a:rPr lang="en-US" sz="1800" b="1" dirty="0" smtClean="0">
                <a:solidFill>
                  <a:schemeClr val="tx1"/>
                </a:solidFill>
                <a:latin typeface="Times New Roman" panose="02020603050405020304" pitchFamily="18" charset="0"/>
                <a:cs typeface="Times New Roman" panose="02020603050405020304" pitchFamily="18" charset="0"/>
              </a:rPr>
              <a:t>Vol. 1. </a:t>
            </a:r>
            <a:r>
              <a:rPr lang="en-US" sz="1800" b="1" dirty="0" err="1" smtClean="0">
                <a:solidFill>
                  <a:schemeClr val="tx1"/>
                </a:solidFill>
                <a:latin typeface="Times New Roman" panose="02020603050405020304" pitchFamily="18" charset="0"/>
                <a:cs typeface="Times New Roman" panose="02020603050405020304" pitchFamily="18" charset="0"/>
              </a:rPr>
              <a:t>Ch</a:t>
            </a:r>
            <a:r>
              <a:rPr lang="ro-RO" sz="1800" b="1" dirty="0" smtClean="0">
                <a:solidFill>
                  <a:schemeClr val="tx1"/>
                </a:solidFill>
                <a:latin typeface="Times New Roman" panose="02020603050405020304" pitchFamily="18" charset="0"/>
                <a:cs typeface="Times New Roman" panose="02020603050405020304" pitchFamily="18" charset="0"/>
              </a:rPr>
              <a:t>.</a:t>
            </a:r>
            <a:r>
              <a:rPr lang="en-US" sz="1800" b="1" dirty="0" smtClean="0">
                <a:solidFill>
                  <a:schemeClr val="tx1"/>
                </a:solidFill>
                <a:latin typeface="Times New Roman" panose="02020603050405020304" pitchFamily="18" charset="0"/>
                <a:cs typeface="Times New Roman" panose="02020603050405020304" pitchFamily="18" charset="0"/>
              </a:rPr>
              <a:t>:</a:t>
            </a:r>
            <a:r>
              <a:rPr lang="ro-RO" sz="1800" b="1" dirty="0" smtClean="0">
                <a:solidFill>
                  <a:schemeClr val="tx1"/>
                </a:solidFill>
                <a:latin typeface="Times New Roman" panose="02020603050405020304" pitchFamily="18" charset="0"/>
                <a:cs typeface="Times New Roman" panose="02020603050405020304" pitchFamily="18" charset="0"/>
              </a:rPr>
              <a:t> </a:t>
            </a:r>
            <a:r>
              <a:rPr lang="en-US" sz="1800" b="1" dirty="0" err="1" smtClean="0">
                <a:solidFill>
                  <a:schemeClr val="tx1"/>
                </a:solidFill>
                <a:latin typeface="Times New Roman" panose="02020603050405020304" pitchFamily="18" charset="0"/>
                <a:cs typeface="Times New Roman" panose="02020603050405020304" pitchFamily="18" charset="0"/>
              </a:rPr>
              <a:t>Serebia</a:t>
            </a:r>
            <a:r>
              <a:rPr lang="en-US" sz="1800" b="1" dirty="0" smtClean="0">
                <a:solidFill>
                  <a:schemeClr val="tx1"/>
                </a:solidFill>
                <a:latin typeface="Times New Roman" panose="02020603050405020304" pitchFamily="18" charset="0"/>
                <a:cs typeface="Times New Roman" panose="02020603050405020304" pitchFamily="18" charset="0"/>
              </a:rPr>
              <a:t>, 2017, 904 p. </a:t>
            </a:r>
            <a:endParaRPr lang="ro-RO" sz="1800" b="1" dirty="0" smtClean="0">
              <a:solidFill>
                <a:schemeClr val="tx1"/>
              </a:solidFill>
              <a:latin typeface="Times New Roman" panose="02020603050405020304" pitchFamily="18" charset="0"/>
              <a:cs typeface="Times New Roman" panose="02020603050405020304" pitchFamily="18" charset="0"/>
            </a:endParaRPr>
          </a:p>
          <a:p>
            <a:pPr marL="457200" lvl="0" indent="-457200" algn="just">
              <a:buFont typeface="+mj-lt"/>
              <a:buAutoNum type="arabicPeriod"/>
            </a:pPr>
            <a:endParaRPr lang="ro-RO" sz="2000" b="1" dirty="0">
              <a:solidFill>
                <a:schemeClr val="tx1"/>
              </a:solidFill>
              <a:latin typeface="Times New Roman" panose="02020603050405020304" pitchFamily="18" charset="0"/>
              <a:cs typeface="Times New Roman" panose="02020603050405020304" pitchFamily="18" charset="0"/>
            </a:endParaRPr>
          </a:p>
        </p:txBody>
      </p:sp>
      <p:pic>
        <p:nvPicPr>
          <p:cNvPr id="6" name="Imagine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75781" y="1340768"/>
            <a:ext cx="1818640" cy="2589530"/>
          </a:xfrm>
          <a:prstGeom prst="rect">
            <a:avLst/>
          </a:prstGeom>
          <a:noFill/>
          <a:ln>
            <a:noFill/>
          </a:ln>
        </p:spPr>
      </p:pic>
      <p:pic>
        <p:nvPicPr>
          <p:cNvPr id="7" name="Imagin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5782" y="4005064"/>
            <a:ext cx="1835408" cy="2480946"/>
          </a:xfrm>
          <a:prstGeom prst="rect">
            <a:avLst/>
          </a:prstGeom>
          <a:noFill/>
          <a:ln>
            <a:noFill/>
          </a:ln>
        </p:spPr>
      </p:pic>
      <p:pic>
        <p:nvPicPr>
          <p:cNvPr id="8" name="Imagine 7"/>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2132856"/>
            <a:ext cx="1767681" cy="2535237"/>
          </a:xfrm>
          <a:prstGeom prst="rect">
            <a:avLst/>
          </a:prstGeom>
          <a:noFill/>
          <a:ln>
            <a:noFill/>
          </a:ln>
        </p:spPr>
      </p:pic>
    </p:spTree>
    <p:extLst>
      <p:ext uri="{BB962C8B-B14F-4D97-AF65-F5344CB8AC3E}">
        <p14:creationId xmlns:p14="http://schemas.microsoft.com/office/powerpoint/2010/main" val="940806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3515" y="2780928"/>
            <a:ext cx="1574098" cy="2275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u 1"/>
          <p:cNvSpPr>
            <a:spLocks noGrp="1"/>
          </p:cNvSpPr>
          <p:nvPr>
            <p:ph type="ctrTitle"/>
          </p:nvPr>
        </p:nvSpPr>
        <p:spPr>
          <a:xfrm>
            <a:off x="251520" y="228600"/>
            <a:ext cx="8663880" cy="685800"/>
          </a:xfrm>
        </p:spPr>
        <p:txBody>
          <a:bodyPr>
            <a:normAutofit/>
          </a:bodyPr>
          <a:lstStyle/>
          <a:p>
            <a:r>
              <a:rPr lang="ro-RO" sz="2900" b="1" dirty="0" smtClean="0">
                <a:solidFill>
                  <a:schemeClr val="tx1"/>
                </a:solidFill>
                <a:effectLst/>
                <a:latin typeface="Times New Roman" pitchFamily="18" charset="0"/>
                <a:cs typeface="Times New Roman" pitchFamily="18" charset="0"/>
              </a:rPr>
              <a:t>C</a:t>
            </a:r>
            <a:r>
              <a:rPr lang="en-US" sz="2900" b="1" dirty="0" err="1" smtClean="0">
                <a:solidFill>
                  <a:schemeClr val="tx1"/>
                </a:solidFill>
                <a:effectLst/>
                <a:latin typeface="Times New Roman" pitchFamily="18" charset="0"/>
                <a:cs typeface="Times New Roman" pitchFamily="18" charset="0"/>
              </a:rPr>
              <a:t>ulegeri</a:t>
            </a:r>
            <a:r>
              <a:rPr lang="ro-RO" sz="2900" b="1" dirty="0">
                <a:latin typeface="Times New Roman" pitchFamily="18" charset="0"/>
                <a:cs typeface="Times New Roman" pitchFamily="18" charset="0"/>
              </a:rPr>
              <a:t> </a:t>
            </a:r>
            <a:r>
              <a:rPr lang="ro-RO" sz="2900" b="1" dirty="0" smtClean="0">
                <a:latin typeface="Times New Roman" pitchFamily="18" charset="0"/>
                <a:cs typeface="Times New Roman" pitchFamily="18" charset="0"/>
              </a:rPr>
              <a:t>și studii </a:t>
            </a:r>
            <a:r>
              <a:rPr lang="ro-RO" sz="2900" b="1" dirty="0" smtClean="0">
                <a:solidFill>
                  <a:schemeClr val="tx1"/>
                </a:solidFill>
                <a:effectLst/>
                <a:latin typeface="Times New Roman" pitchFamily="18" charset="0"/>
                <a:cs typeface="Times New Roman" pitchFamily="18" charset="0"/>
              </a:rPr>
              <a:t>editate </a:t>
            </a:r>
            <a:r>
              <a:rPr lang="ro-RO" sz="2900" b="1" dirty="0">
                <a:solidFill>
                  <a:schemeClr val="tx1"/>
                </a:solidFill>
                <a:effectLst/>
                <a:latin typeface="Times New Roman" pitchFamily="18" charset="0"/>
                <a:cs typeface="Times New Roman" pitchFamily="18" charset="0"/>
              </a:rPr>
              <a:t>în anul </a:t>
            </a:r>
            <a:r>
              <a:rPr lang="ro-RO" sz="2900" b="1" dirty="0" smtClean="0">
                <a:solidFill>
                  <a:schemeClr val="tx1"/>
                </a:solidFill>
                <a:effectLst/>
                <a:latin typeface="Times New Roman" pitchFamily="18" charset="0"/>
                <a:cs typeface="Times New Roman" pitchFamily="18" charset="0"/>
              </a:rPr>
              <a:t>2017</a:t>
            </a:r>
            <a:r>
              <a:rPr lang="en-US" sz="2900" dirty="0" smtClean="0">
                <a:solidFill>
                  <a:schemeClr val="tx1"/>
                </a:solidFill>
                <a:latin typeface="Times New Roman" pitchFamily="18" charset="0"/>
                <a:cs typeface="Times New Roman" pitchFamily="18" charset="0"/>
              </a:rPr>
              <a:t>:</a:t>
            </a:r>
            <a:endParaRPr lang="ro-RO" sz="2900" dirty="0"/>
          </a:p>
        </p:txBody>
      </p:sp>
      <p:sp>
        <p:nvSpPr>
          <p:cNvPr id="5" name="Subtitlu 2"/>
          <p:cNvSpPr>
            <a:spLocks noGrp="1"/>
          </p:cNvSpPr>
          <p:nvPr>
            <p:ph type="subTitle" idx="1"/>
          </p:nvPr>
        </p:nvSpPr>
        <p:spPr>
          <a:xfrm>
            <a:off x="0" y="1484784"/>
            <a:ext cx="9036496" cy="4968552"/>
          </a:xfrm>
        </p:spPr>
        <p:txBody>
          <a:bodyPr numCol="2">
            <a:noAutofit/>
          </a:bodyPr>
          <a:lstStyle/>
          <a:p>
            <a:pPr marL="447675" indent="-361950" algn="just">
              <a:tabLst>
                <a:tab pos="361950" algn="l"/>
              </a:tabLst>
            </a:pPr>
            <a:r>
              <a:rPr lang="ro-RO" sz="1800" b="1" dirty="0" smtClean="0">
                <a:solidFill>
                  <a:schemeClr val="tx1"/>
                </a:solidFill>
                <a:latin typeface="Times New Roman" panose="02020603050405020304" pitchFamily="18" charset="0"/>
                <a:cs typeface="Times New Roman" panose="02020603050405020304" pitchFamily="18" charset="0"/>
              </a:rPr>
              <a:t>11. </a:t>
            </a:r>
            <a:r>
              <a:rPr lang="fr-FR" sz="1800" b="1" dirty="0" smtClean="0">
                <a:solidFill>
                  <a:schemeClr val="tx1"/>
                </a:solidFill>
                <a:latin typeface="Times New Roman" panose="02020603050405020304" pitchFamily="18" charset="0"/>
                <a:cs typeface="Times New Roman" panose="02020603050405020304" pitchFamily="18" charset="0"/>
              </a:rPr>
              <a:t>COZMA</a:t>
            </a:r>
            <a:r>
              <a:rPr lang="fr-FR" sz="1800" b="1" dirty="0">
                <a:solidFill>
                  <a:schemeClr val="tx1"/>
                </a:solidFill>
                <a:latin typeface="Times New Roman" panose="02020603050405020304" pitchFamily="18" charset="0"/>
                <a:cs typeface="Times New Roman" panose="02020603050405020304" pitchFamily="18" charset="0"/>
              </a:rPr>
              <a:t>, D. </a:t>
            </a:r>
            <a:r>
              <a:rPr lang="fr-FR" sz="1800" b="1" i="1" dirty="0" err="1">
                <a:solidFill>
                  <a:schemeClr val="tx1"/>
                </a:solidFill>
                <a:latin typeface="Times New Roman" panose="02020603050405020304" pitchFamily="18" charset="0"/>
                <a:cs typeface="Times New Roman" panose="02020603050405020304" pitchFamily="18" charset="0"/>
              </a:rPr>
              <a:t>Culegere</a:t>
            </a:r>
            <a:r>
              <a:rPr lang="fr-FR" sz="1800" b="1" i="1" dirty="0">
                <a:solidFill>
                  <a:schemeClr val="tx1"/>
                </a:solidFill>
                <a:latin typeface="Times New Roman" panose="02020603050405020304" pitchFamily="18" charset="0"/>
                <a:cs typeface="Times New Roman" panose="02020603050405020304" pitchFamily="18" charset="0"/>
              </a:rPr>
              <a:t> de </a:t>
            </a:r>
            <a:r>
              <a:rPr lang="fr-FR" sz="1800" b="1" i="1" dirty="0" err="1">
                <a:solidFill>
                  <a:schemeClr val="tx1"/>
                </a:solidFill>
                <a:latin typeface="Times New Roman" panose="02020603050405020304" pitchFamily="18" charset="0"/>
                <a:cs typeface="Times New Roman" panose="02020603050405020304" pitchFamily="18" charset="0"/>
              </a:rPr>
              <a:t>studii</a:t>
            </a:r>
            <a:r>
              <a:rPr lang="fr-FR" sz="1800" b="1" i="1" dirty="0">
                <a:solidFill>
                  <a:schemeClr val="tx1"/>
                </a:solidFill>
                <a:latin typeface="Times New Roman" panose="02020603050405020304" pitchFamily="18" charset="0"/>
                <a:cs typeface="Times New Roman" panose="02020603050405020304" pitchFamily="18" charset="0"/>
              </a:rPr>
              <a:t> </a:t>
            </a:r>
            <a:r>
              <a:rPr lang="fr-FR" sz="1800" b="1" i="1" dirty="0" err="1">
                <a:solidFill>
                  <a:schemeClr val="tx1"/>
                </a:solidFill>
                <a:latin typeface="Times New Roman" panose="02020603050405020304" pitchFamily="18" charset="0"/>
                <a:cs typeface="Times New Roman" panose="02020603050405020304" pitchFamily="18" charset="0"/>
              </a:rPr>
              <a:t>științifice</a:t>
            </a:r>
            <a:r>
              <a:rPr lang="fr-FR" sz="1800" b="1" i="1" dirty="0">
                <a:solidFill>
                  <a:schemeClr val="tx1"/>
                </a:solidFill>
                <a:latin typeface="Times New Roman" panose="02020603050405020304" pitchFamily="18" charset="0"/>
                <a:cs typeface="Times New Roman" panose="02020603050405020304" pitchFamily="18" charset="0"/>
              </a:rPr>
              <a:t> la </a:t>
            </a:r>
            <a:r>
              <a:rPr lang="fr-FR" sz="1800" b="1" i="1" dirty="0" err="1">
                <a:solidFill>
                  <a:schemeClr val="tx1"/>
                </a:solidFill>
                <a:latin typeface="Times New Roman" panose="02020603050405020304" pitchFamily="18" charset="0"/>
                <a:cs typeface="Times New Roman" panose="02020603050405020304" pitchFamily="18" charset="0"/>
              </a:rPr>
              <a:t>tema</a:t>
            </a:r>
            <a:r>
              <a:rPr lang="fr-FR" sz="1800" b="1" i="1" dirty="0">
                <a:solidFill>
                  <a:schemeClr val="tx1"/>
                </a:solidFill>
                <a:latin typeface="Times New Roman" panose="02020603050405020304" pitchFamily="18" charset="0"/>
                <a:cs typeface="Times New Roman" panose="02020603050405020304" pitchFamily="18" charset="0"/>
              </a:rPr>
              <a:t> </a:t>
            </a:r>
            <a:r>
              <a:rPr lang="fr-FR" sz="1800" b="1" i="1" dirty="0" err="1">
                <a:solidFill>
                  <a:schemeClr val="tx1"/>
                </a:solidFill>
                <a:latin typeface="Times New Roman" panose="02020603050405020304" pitchFamily="18" charset="0"/>
                <a:cs typeface="Times New Roman" panose="02020603050405020304" pitchFamily="18" charset="0"/>
              </a:rPr>
              <a:t>tezei</a:t>
            </a:r>
            <a:r>
              <a:rPr lang="fr-FR" sz="1800" b="1" i="1" dirty="0">
                <a:solidFill>
                  <a:schemeClr val="tx1"/>
                </a:solidFill>
                <a:latin typeface="Times New Roman" panose="02020603050405020304" pitchFamily="18" charset="0"/>
                <a:cs typeface="Times New Roman" panose="02020603050405020304" pitchFamily="18" charset="0"/>
              </a:rPr>
              <a:t> de </a:t>
            </a:r>
            <a:r>
              <a:rPr lang="fr-FR" sz="1800" b="1" i="1" dirty="0" err="1">
                <a:solidFill>
                  <a:schemeClr val="tx1"/>
                </a:solidFill>
                <a:latin typeface="Times New Roman" panose="02020603050405020304" pitchFamily="18" charset="0"/>
                <a:cs typeface="Times New Roman" panose="02020603050405020304" pitchFamily="18" charset="0"/>
              </a:rPr>
              <a:t>doctor</a:t>
            </a:r>
            <a:r>
              <a:rPr lang="fr-FR" sz="1800" b="1" i="1" dirty="0">
                <a:solidFill>
                  <a:schemeClr val="tx1"/>
                </a:solidFill>
                <a:latin typeface="Times New Roman" panose="02020603050405020304" pitchFamily="18" charset="0"/>
                <a:cs typeface="Times New Roman" panose="02020603050405020304" pitchFamily="18" charset="0"/>
              </a:rPr>
              <a:t> </a:t>
            </a:r>
            <a:r>
              <a:rPr lang="fr-FR" sz="1800" b="1" i="1" dirty="0" err="1">
                <a:solidFill>
                  <a:schemeClr val="tx1"/>
                </a:solidFill>
                <a:latin typeface="Times New Roman" panose="02020603050405020304" pitchFamily="18" charset="0"/>
                <a:cs typeface="Times New Roman" panose="02020603050405020304" pitchFamily="18" charset="0"/>
              </a:rPr>
              <a:t>în</a:t>
            </a:r>
            <a:r>
              <a:rPr lang="fr-FR" sz="1800" b="1" i="1" dirty="0">
                <a:solidFill>
                  <a:schemeClr val="tx1"/>
                </a:solidFill>
                <a:latin typeface="Times New Roman" panose="02020603050405020304" pitchFamily="18" charset="0"/>
                <a:cs typeface="Times New Roman" panose="02020603050405020304" pitchFamily="18" charset="0"/>
              </a:rPr>
              <a:t> </a:t>
            </a:r>
            <a:r>
              <a:rPr lang="fr-FR" sz="1800" b="1" i="1" dirty="0" err="1">
                <a:solidFill>
                  <a:schemeClr val="tx1"/>
                </a:solidFill>
                <a:latin typeface="Times New Roman" panose="02020603050405020304" pitchFamily="18" charset="0"/>
                <a:cs typeface="Times New Roman" panose="02020603050405020304" pitchFamily="18" charset="0"/>
              </a:rPr>
              <a:t>drept</a:t>
            </a:r>
            <a:r>
              <a:rPr lang="fr-FR" sz="1800" b="1" dirty="0">
                <a:solidFill>
                  <a:schemeClr val="tx1"/>
                </a:solidFill>
                <a:latin typeface="Times New Roman" panose="02020603050405020304" pitchFamily="18" charset="0"/>
                <a:cs typeface="Times New Roman" panose="02020603050405020304" pitchFamily="18" charset="0"/>
              </a:rPr>
              <a:t>. </a:t>
            </a:r>
            <a:r>
              <a:rPr lang="ro-RO" sz="1800" b="1" dirty="0">
                <a:solidFill>
                  <a:schemeClr val="tx1"/>
                </a:solidFill>
                <a:latin typeface="Times New Roman" panose="02020603050405020304" pitchFamily="18" charset="0"/>
                <a:cs typeface="Times New Roman" panose="02020603050405020304" pitchFamily="18" charset="0"/>
              </a:rPr>
              <a:t>/ Red. șt. </a:t>
            </a:r>
            <a:r>
              <a:rPr lang="ro-RO" sz="1800" b="1" dirty="0" smtClean="0">
                <a:solidFill>
                  <a:schemeClr val="tx1"/>
                </a:solidFill>
                <a:latin typeface="Times New Roman" panose="02020603050405020304" pitchFamily="18" charset="0"/>
                <a:cs typeface="Times New Roman" panose="02020603050405020304" pitchFamily="18" charset="0"/>
              </a:rPr>
              <a:t>G. </a:t>
            </a:r>
            <a:r>
              <a:rPr lang="ro-RO" sz="1800" b="1" dirty="0">
                <a:solidFill>
                  <a:schemeClr val="tx1"/>
                </a:solidFill>
                <a:latin typeface="Times New Roman" panose="02020603050405020304" pitchFamily="18" charset="0"/>
                <a:cs typeface="Times New Roman" panose="02020603050405020304" pitchFamily="18" charset="0"/>
              </a:rPr>
              <a:t>Costachi. </a:t>
            </a:r>
            <a:r>
              <a:rPr lang="ro-RO" sz="1700" b="1" dirty="0" err="1" smtClean="0">
                <a:solidFill>
                  <a:schemeClr val="tx1"/>
                </a:solidFill>
                <a:latin typeface="Times New Roman" panose="02020603050405020304" pitchFamily="18" charset="0"/>
                <a:cs typeface="Times New Roman" panose="02020603050405020304" pitchFamily="18" charset="0"/>
              </a:rPr>
              <a:t>Ch</a:t>
            </a:r>
            <a:r>
              <a:rPr lang="ro-RO" sz="1700" b="1" dirty="0" smtClean="0">
                <a:solidFill>
                  <a:schemeClr val="tx1"/>
                </a:solidFill>
                <a:latin typeface="Times New Roman" panose="02020603050405020304" pitchFamily="18" charset="0"/>
                <a:cs typeface="Times New Roman" panose="02020603050405020304" pitchFamily="18" charset="0"/>
              </a:rPr>
              <a:t>.: </a:t>
            </a:r>
            <a:r>
              <a:rPr lang="ru-RU" sz="1700" b="1" dirty="0" err="1">
                <a:solidFill>
                  <a:schemeClr val="tx1"/>
                </a:solidFill>
                <a:latin typeface="Times New Roman" panose="02020603050405020304" pitchFamily="18" charset="0"/>
                <a:cs typeface="Times New Roman" panose="02020603050405020304" pitchFamily="18" charset="0"/>
              </a:rPr>
              <a:t>Print</a:t>
            </a:r>
            <a:r>
              <a:rPr lang="ru-RU" sz="1700" b="1" dirty="0">
                <a:solidFill>
                  <a:schemeClr val="tx1"/>
                </a:solidFill>
                <a:latin typeface="Times New Roman" panose="02020603050405020304" pitchFamily="18" charset="0"/>
                <a:cs typeface="Times New Roman" panose="02020603050405020304" pitchFamily="18" charset="0"/>
              </a:rPr>
              <a:t> </a:t>
            </a:r>
            <a:r>
              <a:rPr lang="ru-RU" sz="1700" b="1" dirty="0" err="1">
                <a:solidFill>
                  <a:schemeClr val="tx1"/>
                </a:solidFill>
                <a:latin typeface="Times New Roman" panose="02020603050405020304" pitchFamily="18" charset="0"/>
                <a:cs typeface="Times New Roman" panose="02020603050405020304" pitchFamily="18" charset="0"/>
              </a:rPr>
              <a:t>Caro</a:t>
            </a:r>
            <a:r>
              <a:rPr lang="ro-RO" sz="1700" b="1" dirty="0">
                <a:solidFill>
                  <a:schemeClr val="tx1"/>
                </a:solidFill>
                <a:latin typeface="Times New Roman" panose="02020603050405020304" pitchFamily="18" charset="0"/>
                <a:cs typeface="Times New Roman" panose="02020603050405020304" pitchFamily="18" charset="0"/>
              </a:rPr>
              <a:t>. 2017, </a:t>
            </a:r>
            <a:r>
              <a:rPr lang="ru-RU" sz="1700" b="1" dirty="0" smtClean="0">
                <a:solidFill>
                  <a:schemeClr val="tx1"/>
                </a:solidFill>
                <a:latin typeface="Times New Roman" panose="02020603050405020304" pitchFamily="18" charset="0"/>
                <a:cs typeface="Times New Roman" panose="02020603050405020304" pitchFamily="18" charset="0"/>
              </a:rPr>
              <a:t>157</a:t>
            </a:r>
            <a:r>
              <a:rPr lang="ro-RO" sz="1700" b="1" dirty="0" smtClean="0">
                <a:solidFill>
                  <a:schemeClr val="tx1"/>
                </a:solidFill>
                <a:latin typeface="Times New Roman" panose="02020603050405020304" pitchFamily="18" charset="0"/>
                <a:cs typeface="Times New Roman" panose="02020603050405020304" pitchFamily="18" charset="0"/>
              </a:rPr>
              <a:t> p.</a:t>
            </a:r>
          </a:p>
          <a:p>
            <a:pPr marL="447675" indent="-361950" algn="just">
              <a:tabLst>
                <a:tab pos="361950" algn="l"/>
              </a:tabLst>
            </a:pPr>
            <a:r>
              <a:rPr lang="ro-RO" sz="1800" b="1" dirty="0" smtClean="0">
                <a:solidFill>
                  <a:schemeClr val="tx1"/>
                </a:solidFill>
                <a:latin typeface="Times New Roman" panose="02020603050405020304" pitchFamily="18" charset="0"/>
                <a:cs typeface="Times New Roman" panose="02020603050405020304" pitchFamily="18" charset="0"/>
              </a:rPr>
              <a:t>12. </a:t>
            </a:r>
            <a:r>
              <a:rPr lang="fr-FR" sz="1800" b="1" dirty="0" smtClean="0">
                <a:solidFill>
                  <a:schemeClr val="tx1"/>
                </a:solidFill>
                <a:latin typeface="Times New Roman" panose="02020603050405020304" pitchFamily="18" charset="0"/>
                <a:cs typeface="Times New Roman" panose="02020603050405020304" pitchFamily="18" charset="0"/>
              </a:rPr>
              <a:t>TATARU</a:t>
            </a:r>
            <a:r>
              <a:rPr lang="fr-FR" sz="1800" b="1" dirty="0">
                <a:solidFill>
                  <a:schemeClr val="tx1"/>
                </a:solidFill>
                <a:latin typeface="Times New Roman" panose="02020603050405020304" pitchFamily="18" charset="0"/>
                <a:cs typeface="Times New Roman" panose="02020603050405020304" pitchFamily="18" charset="0"/>
              </a:rPr>
              <a:t>, </a:t>
            </a:r>
            <a:r>
              <a:rPr lang="fr-FR" sz="1800" b="1" dirty="0" err="1">
                <a:solidFill>
                  <a:schemeClr val="tx1"/>
                </a:solidFill>
                <a:latin typeface="Times New Roman" panose="02020603050405020304" pitchFamily="18" charset="0"/>
                <a:cs typeface="Times New Roman" panose="02020603050405020304" pitchFamily="18" charset="0"/>
              </a:rPr>
              <a:t>Gh</a:t>
            </a:r>
            <a:r>
              <a:rPr lang="fr-FR" sz="1800" b="1" dirty="0">
                <a:solidFill>
                  <a:schemeClr val="tx1"/>
                </a:solidFill>
                <a:latin typeface="Times New Roman" panose="02020603050405020304" pitchFamily="18" charset="0"/>
                <a:cs typeface="Times New Roman" panose="02020603050405020304" pitchFamily="18" charset="0"/>
              </a:rPr>
              <a:t>. </a:t>
            </a:r>
            <a:r>
              <a:rPr lang="fr-FR" sz="1800" b="1" i="1" dirty="0" err="1">
                <a:solidFill>
                  <a:schemeClr val="tx1"/>
                </a:solidFill>
                <a:latin typeface="Times New Roman" panose="02020603050405020304" pitchFamily="18" charset="0"/>
                <a:cs typeface="Times New Roman" panose="02020603050405020304" pitchFamily="18" charset="0"/>
              </a:rPr>
              <a:t>Culegere</a:t>
            </a:r>
            <a:r>
              <a:rPr lang="fr-FR" sz="1800" b="1" i="1" dirty="0">
                <a:solidFill>
                  <a:schemeClr val="tx1"/>
                </a:solidFill>
                <a:latin typeface="Times New Roman" panose="02020603050405020304" pitchFamily="18" charset="0"/>
                <a:cs typeface="Times New Roman" panose="02020603050405020304" pitchFamily="18" charset="0"/>
              </a:rPr>
              <a:t> de </a:t>
            </a:r>
            <a:r>
              <a:rPr lang="fr-FR" sz="1800" b="1" i="1" dirty="0" err="1">
                <a:solidFill>
                  <a:schemeClr val="tx1"/>
                </a:solidFill>
                <a:latin typeface="Times New Roman" panose="02020603050405020304" pitchFamily="18" charset="0"/>
                <a:cs typeface="Times New Roman" panose="02020603050405020304" pitchFamily="18" charset="0"/>
              </a:rPr>
              <a:t>studii</a:t>
            </a:r>
            <a:r>
              <a:rPr lang="fr-FR" sz="1800" b="1" i="1" dirty="0">
                <a:solidFill>
                  <a:schemeClr val="tx1"/>
                </a:solidFill>
                <a:latin typeface="Times New Roman" panose="02020603050405020304" pitchFamily="18" charset="0"/>
                <a:cs typeface="Times New Roman" panose="02020603050405020304" pitchFamily="18" charset="0"/>
              </a:rPr>
              <a:t> </a:t>
            </a:r>
            <a:r>
              <a:rPr lang="fr-FR" sz="1800" b="1" i="1" dirty="0" err="1">
                <a:solidFill>
                  <a:schemeClr val="tx1"/>
                </a:solidFill>
                <a:latin typeface="Times New Roman" panose="02020603050405020304" pitchFamily="18" charset="0"/>
                <a:cs typeface="Times New Roman" panose="02020603050405020304" pitchFamily="18" charset="0"/>
              </a:rPr>
              <a:t>științifice</a:t>
            </a:r>
            <a:r>
              <a:rPr lang="fr-FR" sz="1800" b="1" i="1" dirty="0">
                <a:solidFill>
                  <a:schemeClr val="tx1"/>
                </a:solidFill>
                <a:latin typeface="Times New Roman" panose="02020603050405020304" pitchFamily="18" charset="0"/>
                <a:cs typeface="Times New Roman" panose="02020603050405020304" pitchFamily="18" charset="0"/>
              </a:rPr>
              <a:t> la </a:t>
            </a:r>
            <a:r>
              <a:rPr lang="fr-FR" sz="1800" b="1" i="1" dirty="0" err="1">
                <a:solidFill>
                  <a:schemeClr val="tx1"/>
                </a:solidFill>
                <a:latin typeface="Times New Roman" panose="02020603050405020304" pitchFamily="18" charset="0"/>
                <a:cs typeface="Times New Roman" panose="02020603050405020304" pitchFamily="18" charset="0"/>
              </a:rPr>
              <a:t>tema</a:t>
            </a:r>
            <a:r>
              <a:rPr lang="fr-FR" sz="1800" b="1" i="1" dirty="0">
                <a:solidFill>
                  <a:schemeClr val="tx1"/>
                </a:solidFill>
                <a:latin typeface="Times New Roman" panose="02020603050405020304" pitchFamily="18" charset="0"/>
                <a:cs typeface="Times New Roman" panose="02020603050405020304" pitchFamily="18" charset="0"/>
              </a:rPr>
              <a:t> </a:t>
            </a:r>
            <a:r>
              <a:rPr lang="fr-FR" sz="1800" b="1" i="1" dirty="0" err="1">
                <a:solidFill>
                  <a:schemeClr val="tx1"/>
                </a:solidFill>
                <a:latin typeface="Times New Roman" panose="02020603050405020304" pitchFamily="18" charset="0"/>
                <a:cs typeface="Times New Roman" panose="02020603050405020304" pitchFamily="18" charset="0"/>
              </a:rPr>
              <a:t>tezei</a:t>
            </a:r>
            <a:r>
              <a:rPr lang="fr-FR" sz="1800" b="1" i="1" dirty="0">
                <a:solidFill>
                  <a:schemeClr val="tx1"/>
                </a:solidFill>
                <a:latin typeface="Times New Roman" panose="02020603050405020304" pitchFamily="18" charset="0"/>
                <a:cs typeface="Times New Roman" panose="02020603050405020304" pitchFamily="18" charset="0"/>
              </a:rPr>
              <a:t> de </a:t>
            </a:r>
            <a:r>
              <a:rPr lang="fr-FR" sz="1800" b="1" i="1" dirty="0" err="1">
                <a:solidFill>
                  <a:schemeClr val="tx1"/>
                </a:solidFill>
                <a:latin typeface="Times New Roman" panose="02020603050405020304" pitchFamily="18" charset="0"/>
                <a:cs typeface="Times New Roman" panose="02020603050405020304" pitchFamily="18" charset="0"/>
              </a:rPr>
              <a:t>doctor</a:t>
            </a:r>
            <a:r>
              <a:rPr lang="fr-FR" sz="1800" b="1" i="1" dirty="0">
                <a:solidFill>
                  <a:schemeClr val="tx1"/>
                </a:solidFill>
                <a:latin typeface="Times New Roman" panose="02020603050405020304" pitchFamily="18" charset="0"/>
                <a:cs typeface="Times New Roman" panose="02020603050405020304" pitchFamily="18" charset="0"/>
              </a:rPr>
              <a:t> </a:t>
            </a:r>
            <a:r>
              <a:rPr lang="fr-FR" sz="1800" b="1" i="1" dirty="0" err="1">
                <a:solidFill>
                  <a:schemeClr val="tx1"/>
                </a:solidFill>
                <a:latin typeface="Times New Roman" panose="02020603050405020304" pitchFamily="18" charset="0"/>
                <a:cs typeface="Times New Roman" panose="02020603050405020304" pitchFamily="18" charset="0"/>
              </a:rPr>
              <a:t>în</a:t>
            </a:r>
            <a:r>
              <a:rPr lang="fr-FR" sz="1800" b="1" i="1" dirty="0">
                <a:solidFill>
                  <a:schemeClr val="tx1"/>
                </a:solidFill>
                <a:latin typeface="Times New Roman" panose="02020603050405020304" pitchFamily="18" charset="0"/>
                <a:cs typeface="Times New Roman" panose="02020603050405020304" pitchFamily="18" charset="0"/>
              </a:rPr>
              <a:t> </a:t>
            </a:r>
            <a:r>
              <a:rPr lang="fr-FR" sz="1800" b="1" i="1" dirty="0" err="1">
                <a:solidFill>
                  <a:schemeClr val="tx1"/>
                </a:solidFill>
                <a:latin typeface="Times New Roman" panose="02020603050405020304" pitchFamily="18" charset="0"/>
                <a:cs typeface="Times New Roman" panose="02020603050405020304" pitchFamily="18" charset="0"/>
              </a:rPr>
              <a:t>drept</a:t>
            </a:r>
            <a:r>
              <a:rPr lang="fr-FR" sz="1800" b="1" dirty="0">
                <a:solidFill>
                  <a:schemeClr val="tx1"/>
                </a:solidFill>
                <a:latin typeface="Times New Roman" panose="02020603050405020304" pitchFamily="18" charset="0"/>
                <a:cs typeface="Times New Roman" panose="02020603050405020304" pitchFamily="18" charset="0"/>
              </a:rPr>
              <a:t>. </a:t>
            </a:r>
            <a:r>
              <a:rPr lang="ro-RO" sz="1800" b="1" dirty="0">
                <a:solidFill>
                  <a:schemeClr val="tx1"/>
                </a:solidFill>
                <a:latin typeface="Times New Roman" panose="02020603050405020304" pitchFamily="18" charset="0"/>
                <a:cs typeface="Times New Roman" panose="02020603050405020304" pitchFamily="18" charset="0"/>
              </a:rPr>
              <a:t>/ Red. șt. Gh. Costachi. </a:t>
            </a:r>
            <a:r>
              <a:rPr lang="ro-RO" sz="1800" b="1" dirty="0" err="1" smtClean="0">
                <a:solidFill>
                  <a:schemeClr val="tx1"/>
                </a:solidFill>
                <a:latin typeface="Times New Roman" panose="02020603050405020304" pitchFamily="18" charset="0"/>
                <a:cs typeface="Times New Roman" panose="02020603050405020304" pitchFamily="18" charset="0"/>
              </a:rPr>
              <a:t>Ch</a:t>
            </a:r>
            <a:r>
              <a:rPr lang="ro-RO" sz="1800" b="1" dirty="0" smtClean="0">
                <a:solidFill>
                  <a:schemeClr val="tx1"/>
                </a:solidFill>
                <a:latin typeface="Times New Roman" panose="02020603050405020304" pitchFamily="18" charset="0"/>
                <a:cs typeface="Times New Roman" panose="02020603050405020304" pitchFamily="18" charset="0"/>
              </a:rPr>
              <a:t>.: </a:t>
            </a:r>
            <a:r>
              <a:rPr lang="ru-RU" sz="1800" b="1" dirty="0" err="1">
                <a:solidFill>
                  <a:schemeClr val="tx1"/>
                </a:solidFill>
                <a:latin typeface="Times New Roman" panose="02020603050405020304" pitchFamily="18" charset="0"/>
                <a:cs typeface="Times New Roman" panose="02020603050405020304" pitchFamily="18" charset="0"/>
              </a:rPr>
              <a:t>Print</a:t>
            </a:r>
            <a:r>
              <a:rPr lang="ru-RU" sz="1800" b="1" dirty="0">
                <a:solidFill>
                  <a:schemeClr val="tx1"/>
                </a:solidFill>
                <a:latin typeface="Times New Roman" panose="02020603050405020304" pitchFamily="18" charset="0"/>
                <a:cs typeface="Times New Roman" panose="02020603050405020304" pitchFamily="18" charset="0"/>
              </a:rPr>
              <a:t> </a:t>
            </a:r>
            <a:r>
              <a:rPr lang="ru-RU" sz="1800" b="1" dirty="0" err="1">
                <a:solidFill>
                  <a:schemeClr val="tx1"/>
                </a:solidFill>
                <a:latin typeface="Times New Roman" panose="02020603050405020304" pitchFamily="18" charset="0"/>
                <a:cs typeface="Times New Roman" panose="02020603050405020304" pitchFamily="18" charset="0"/>
              </a:rPr>
              <a:t>Caro</a:t>
            </a:r>
            <a:r>
              <a:rPr lang="ro-RO" sz="1800" b="1" dirty="0">
                <a:solidFill>
                  <a:schemeClr val="tx1"/>
                </a:solidFill>
                <a:latin typeface="Times New Roman" panose="02020603050405020304" pitchFamily="18" charset="0"/>
                <a:cs typeface="Times New Roman" panose="02020603050405020304" pitchFamily="18" charset="0"/>
              </a:rPr>
              <a:t>. 2017, </a:t>
            </a:r>
            <a:r>
              <a:rPr lang="ru-RU" sz="1800" b="1" dirty="0">
                <a:solidFill>
                  <a:schemeClr val="tx1"/>
                </a:solidFill>
                <a:latin typeface="Times New Roman" panose="02020603050405020304" pitchFamily="18" charset="0"/>
                <a:cs typeface="Times New Roman" panose="02020603050405020304" pitchFamily="18" charset="0"/>
              </a:rPr>
              <a:t>147</a:t>
            </a:r>
            <a:r>
              <a:rPr lang="ro-RO" sz="1800" b="1" dirty="0">
                <a:solidFill>
                  <a:schemeClr val="tx1"/>
                </a:solidFill>
                <a:latin typeface="Times New Roman" panose="02020603050405020304" pitchFamily="18" charset="0"/>
                <a:cs typeface="Times New Roman" panose="02020603050405020304" pitchFamily="18" charset="0"/>
              </a:rPr>
              <a:t> </a:t>
            </a:r>
            <a:r>
              <a:rPr lang="ro-RO" sz="1800" b="1" dirty="0" smtClean="0">
                <a:solidFill>
                  <a:schemeClr val="tx1"/>
                </a:solidFill>
                <a:latin typeface="Times New Roman" panose="02020603050405020304" pitchFamily="18" charset="0"/>
                <a:cs typeface="Times New Roman" panose="02020603050405020304" pitchFamily="18" charset="0"/>
              </a:rPr>
              <a:t>p.</a:t>
            </a:r>
          </a:p>
          <a:p>
            <a:pPr marL="447675" indent="-361950" algn="just">
              <a:tabLst>
                <a:tab pos="361950" algn="l"/>
              </a:tabLst>
            </a:pPr>
            <a:r>
              <a:rPr lang="ro-RO" sz="1800" b="1" dirty="0" smtClean="0">
                <a:solidFill>
                  <a:schemeClr val="tx1"/>
                </a:solidFill>
                <a:latin typeface="Times New Roman" panose="02020603050405020304" pitchFamily="18" charset="0"/>
                <a:cs typeface="Times New Roman" panose="02020603050405020304" pitchFamily="18" charset="0"/>
              </a:rPr>
              <a:t>13. </a:t>
            </a:r>
            <a:r>
              <a:rPr lang="ru-RU" sz="1800" b="1" dirty="0" smtClean="0">
                <a:solidFill>
                  <a:schemeClr val="tx1"/>
                </a:solidFill>
                <a:latin typeface="Times New Roman" panose="02020603050405020304" pitchFamily="18" charset="0"/>
                <a:cs typeface="Times New Roman" panose="02020603050405020304" pitchFamily="18" charset="0"/>
              </a:rPr>
              <a:t>DIACONU</a:t>
            </a:r>
            <a:r>
              <a:rPr lang="ru-RU" sz="1800" b="1" dirty="0">
                <a:solidFill>
                  <a:schemeClr val="tx1"/>
                </a:solidFill>
                <a:latin typeface="Times New Roman" panose="02020603050405020304" pitchFamily="18" charset="0"/>
                <a:cs typeface="Times New Roman" panose="02020603050405020304" pitchFamily="18" charset="0"/>
              </a:rPr>
              <a:t>, M. </a:t>
            </a:r>
            <a:r>
              <a:rPr lang="ru-RU" sz="1800" b="1" i="1" dirty="0" err="1">
                <a:solidFill>
                  <a:schemeClr val="tx1"/>
                </a:solidFill>
                <a:latin typeface="Times New Roman" panose="02020603050405020304" pitchFamily="18" charset="0"/>
                <a:cs typeface="Times New Roman" panose="02020603050405020304" pitchFamily="18" charset="0"/>
              </a:rPr>
              <a:t>Legalitatea</a:t>
            </a:r>
            <a:r>
              <a:rPr lang="ru-RU" sz="1800" b="1" i="1" dirty="0">
                <a:solidFill>
                  <a:schemeClr val="tx1"/>
                </a:solidFill>
                <a:latin typeface="Times New Roman" panose="02020603050405020304" pitchFamily="18" charset="0"/>
                <a:cs typeface="Times New Roman" panose="02020603050405020304" pitchFamily="18" charset="0"/>
              </a:rPr>
              <a:t> </a:t>
            </a:r>
            <a:r>
              <a:rPr lang="ru-RU" sz="1800" b="1" i="1" dirty="0" err="1">
                <a:solidFill>
                  <a:schemeClr val="tx1"/>
                </a:solidFill>
                <a:latin typeface="Times New Roman" panose="02020603050405020304" pitchFamily="18" charset="0"/>
                <a:cs typeface="Times New Roman" panose="02020603050405020304" pitchFamily="18" charset="0"/>
              </a:rPr>
              <a:t>administrării</a:t>
            </a:r>
            <a:r>
              <a:rPr lang="ru-RU" sz="1800" b="1" i="1" dirty="0">
                <a:solidFill>
                  <a:schemeClr val="tx1"/>
                </a:solidFill>
                <a:latin typeface="Times New Roman" panose="02020603050405020304" pitchFamily="18" charset="0"/>
                <a:cs typeface="Times New Roman" panose="02020603050405020304" pitchFamily="18" charset="0"/>
              </a:rPr>
              <a:t> </a:t>
            </a:r>
            <a:r>
              <a:rPr lang="ru-RU" sz="1800" b="1" i="1" dirty="0" err="1">
                <a:solidFill>
                  <a:schemeClr val="tx1"/>
                </a:solidFill>
                <a:latin typeface="Times New Roman" panose="02020603050405020304" pitchFamily="18" charset="0"/>
                <a:cs typeface="Times New Roman" panose="02020603050405020304" pitchFamily="18" charset="0"/>
              </a:rPr>
              <a:t>publice</a:t>
            </a:r>
            <a:r>
              <a:rPr lang="ru-RU" sz="1800" b="1" i="1" dirty="0">
                <a:solidFill>
                  <a:schemeClr val="tx1"/>
                </a:solidFill>
                <a:latin typeface="Times New Roman" panose="02020603050405020304" pitchFamily="18" charset="0"/>
                <a:cs typeface="Times New Roman" panose="02020603050405020304" pitchFamily="18" charset="0"/>
              </a:rPr>
              <a:t>. </a:t>
            </a:r>
            <a:r>
              <a:rPr lang="ru-RU" sz="1800" b="1" i="1" dirty="0" err="1">
                <a:solidFill>
                  <a:schemeClr val="tx1"/>
                </a:solidFill>
                <a:latin typeface="Times New Roman" panose="02020603050405020304" pitchFamily="18" charset="0"/>
                <a:cs typeface="Times New Roman" panose="02020603050405020304" pitchFamily="18" charset="0"/>
              </a:rPr>
              <a:t>Studii</a:t>
            </a:r>
            <a:r>
              <a:rPr lang="ru-RU" sz="1800" b="1" i="1" dirty="0">
                <a:solidFill>
                  <a:schemeClr val="tx1"/>
                </a:solidFill>
                <a:latin typeface="Times New Roman" panose="02020603050405020304" pitchFamily="18" charset="0"/>
                <a:cs typeface="Times New Roman" panose="02020603050405020304" pitchFamily="18" charset="0"/>
              </a:rPr>
              <a:t> </a:t>
            </a:r>
            <a:r>
              <a:rPr lang="ru-RU" sz="1800" b="1" i="1" dirty="0" err="1">
                <a:solidFill>
                  <a:schemeClr val="tx1"/>
                </a:solidFill>
                <a:latin typeface="Times New Roman" panose="02020603050405020304" pitchFamily="18" charset="0"/>
                <a:cs typeface="Times New Roman" panose="02020603050405020304" pitchFamily="18" charset="0"/>
              </a:rPr>
              <a:t>științifice</a:t>
            </a:r>
            <a:r>
              <a:rPr lang="ru-RU" sz="1800" b="1" dirty="0">
                <a:solidFill>
                  <a:schemeClr val="tx1"/>
                </a:solidFill>
                <a:latin typeface="Times New Roman" panose="02020603050405020304" pitchFamily="18" charset="0"/>
                <a:cs typeface="Times New Roman" panose="02020603050405020304" pitchFamily="18" charset="0"/>
              </a:rPr>
              <a:t>. </a:t>
            </a:r>
            <a:r>
              <a:rPr lang="ro-RO" sz="1800" b="1" dirty="0">
                <a:solidFill>
                  <a:schemeClr val="tx1"/>
                </a:solidFill>
                <a:latin typeface="Times New Roman" panose="02020603050405020304" pitchFamily="18" charset="0"/>
                <a:cs typeface="Times New Roman" panose="02020603050405020304" pitchFamily="18" charset="0"/>
              </a:rPr>
              <a:t>/ Red. șt. Gh. Costachi. </a:t>
            </a:r>
            <a:r>
              <a:rPr lang="ro-RO" sz="1800" b="1" dirty="0" err="1" smtClean="0">
                <a:solidFill>
                  <a:schemeClr val="tx1"/>
                </a:solidFill>
                <a:latin typeface="Times New Roman" panose="02020603050405020304" pitchFamily="18" charset="0"/>
                <a:cs typeface="Times New Roman" panose="02020603050405020304" pitchFamily="18" charset="0"/>
              </a:rPr>
              <a:t>Ch</a:t>
            </a:r>
            <a:r>
              <a:rPr lang="ro-RO" sz="1800" b="1" dirty="0" smtClean="0">
                <a:solidFill>
                  <a:schemeClr val="tx1"/>
                </a:solidFill>
                <a:latin typeface="Times New Roman" panose="02020603050405020304" pitchFamily="18" charset="0"/>
                <a:cs typeface="Times New Roman" panose="02020603050405020304" pitchFamily="18" charset="0"/>
              </a:rPr>
              <a:t>.: </a:t>
            </a:r>
            <a:r>
              <a:rPr lang="ru-RU" sz="1800" b="1" dirty="0" err="1">
                <a:solidFill>
                  <a:schemeClr val="tx1"/>
                </a:solidFill>
                <a:latin typeface="Times New Roman" panose="02020603050405020304" pitchFamily="18" charset="0"/>
                <a:cs typeface="Times New Roman" panose="02020603050405020304" pitchFamily="18" charset="0"/>
              </a:rPr>
              <a:t>Print</a:t>
            </a:r>
            <a:r>
              <a:rPr lang="ru-RU" sz="1800" b="1" dirty="0">
                <a:solidFill>
                  <a:schemeClr val="tx1"/>
                </a:solidFill>
                <a:latin typeface="Times New Roman" panose="02020603050405020304" pitchFamily="18" charset="0"/>
                <a:cs typeface="Times New Roman" panose="02020603050405020304" pitchFamily="18" charset="0"/>
              </a:rPr>
              <a:t> </a:t>
            </a:r>
            <a:r>
              <a:rPr lang="ru-RU" sz="1800" b="1" dirty="0" err="1">
                <a:solidFill>
                  <a:schemeClr val="tx1"/>
                </a:solidFill>
                <a:latin typeface="Times New Roman" panose="02020603050405020304" pitchFamily="18" charset="0"/>
                <a:cs typeface="Times New Roman" panose="02020603050405020304" pitchFamily="18" charset="0"/>
              </a:rPr>
              <a:t>Caro</a:t>
            </a:r>
            <a:r>
              <a:rPr lang="ro-RO" sz="1800" b="1" dirty="0">
                <a:solidFill>
                  <a:schemeClr val="tx1"/>
                </a:solidFill>
                <a:latin typeface="Times New Roman" panose="02020603050405020304" pitchFamily="18" charset="0"/>
                <a:cs typeface="Times New Roman" panose="02020603050405020304" pitchFamily="18" charset="0"/>
              </a:rPr>
              <a:t>. 2017, </a:t>
            </a:r>
            <a:r>
              <a:rPr lang="ru-RU" sz="1800" b="1" dirty="0">
                <a:solidFill>
                  <a:schemeClr val="tx1"/>
                </a:solidFill>
                <a:latin typeface="Times New Roman" panose="02020603050405020304" pitchFamily="18" charset="0"/>
                <a:cs typeface="Times New Roman" panose="02020603050405020304" pitchFamily="18" charset="0"/>
              </a:rPr>
              <a:t>269</a:t>
            </a:r>
            <a:r>
              <a:rPr lang="ro-RO" sz="1800" b="1" dirty="0">
                <a:solidFill>
                  <a:schemeClr val="tx1"/>
                </a:solidFill>
                <a:latin typeface="Times New Roman" panose="02020603050405020304" pitchFamily="18" charset="0"/>
                <a:cs typeface="Times New Roman" panose="02020603050405020304" pitchFamily="18" charset="0"/>
              </a:rPr>
              <a:t> </a:t>
            </a:r>
            <a:r>
              <a:rPr lang="ro-RO" sz="1800" b="1" dirty="0" smtClean="0">
                <a:solidFill>
                  <a:schemeClr val="tx1"/>
                </a:solidFill>
                <a:latin typeface="Times New Roman" panose="02020603050405020304" pitchFamily="18" charset="0"/>
                <a:cs typeface="Times New Roman" panose="02020603050405020304" pitchFamily="18" charset="0"/>
              </a:rPr>
              <a:t>p.</a:t>
            </a:r>
          </a:p>
          <a:p>
            <a:pPr marL="447675" indent="-361950" algn="just"/>
            <a:r>
              <a:rPr lang="ro-RO" sz="1800" b="1" dirty="0" smtClean="0">
                <a:solidFill>
                  <a:schemeClr val="tx1"/>
                </a:solidFill>
                <a:latin typeface="Times New Roman" panose="02020603050405020304" pitchFamily="18" charset="0"/>
                <a:cs typeface="Times New Roman" panose="02020603050405020304" pitchFamily="18" charset="0"/>
              </a:rPr>
              <a:t>14. </a:t>
            </a:r>
            <a:r>
              <a:rPr lang="ru-RU" sz="1800" b="1" dirty="0" smtClean="0">
                <a:solidFill>
                  <a:schemeClr val="tx1"/>
                </a:solidFill>
                <a:latin typeface="Times New Roman" panose="02020603050405020304" pitchFamily="18" charset="0"/>
                <a:cs typeface="Times New Roman" panose="02020603050405020304" pitchFamily="18" charset="0"/>
              </a:rPr>
              <a:t>КОСТАКИ</a:t>
            </a:r>
            <a:r>
              <a:rPr lang="ru-RU" sz="1800" b="1" dirty="0">
                <a:solidFill>
                  <a:schemeClr val="tx1"/>
                </a:solidFill>
                <a:latin typeface="Times New Roman" panose="02020603050405020304" pitchFamily="18" charset="0"/>
                <a:cs typeface="Times New Roman" panose="02020603050405020304" pitchFamily="18" charset="0"/>
              </a:rPr>
              <a:t>, Г.; </a:t>
            </a:r>
            <a:r>
              <a:rPr lang="ru-RU" sz="1700" b="1" dirty="0">
                <a:solidFill>
                  <a:schemeClr val="tx1"/>
                </a:solidFill>
                <a:latin typeface="Times New Roman" panose="02020603050405020304" pitchFamily="18" charset="0"/>
                <a:cs typeface="Times New Roman" panose="02020603050405020304" pitchFamily="18" charset="0"/>
              </a:rPr>
              <a:t>ЗАХАРИЯ, С.; БОРШЕВСКИЙ, А.</a:t>
            </a:r>
            <a:r>
              <a:rPr lang="ru-RU" sz="1800" b="1" dirty="0">
                <a:solidFill>
                  <a:schemeClr val="tx1"/>
                </a:solidFill>
                <a:latin typeface="Times New Roman" panose="02020603050405020304" pitchFamily="18" charset="0"/>
                <a:cs typeface="Times New Roman" panose="02020603050405020304" pitchFamily="18" charset="0"/>
              </a:rPr>
              <a:t> </a:t>
            </a:r>
            <a:r>
              <a:rPr lang="ru-RU" sz="1700" b="1" i="1" dirty="0">
                <a:solidFill>
                  <a:schemeClr val="tx1"/>
                </a:solidFill>
                <a:latin typeface="Times New Roman" panose="02020603050405020304" pitchFamily="18" charset="0"/>
                <a:cs typeface="Times New Roman" panose="02020603050405020304" pitchFamily="18" charset="0"/>
              </a:rPr>
              <a:t>Хартия Совета Европы о воспитании демократической гражданственности и образовании </a:t>
            </a:r>
            <a:r>
              <a:rPr lang="ru-RU" sz="1800" b="1" i="1" dirty="0">
                <a:solidFill>
                  <a:schemeClr val="tx1"/>
                </a:solidFill>
                <a:latin typeface="Times New Roman" panose="02020603050405020304" pitchFamily="18" charset="0"/>
                <a:cs typeface="Times New Roman" panose="02020603050405020304" pitchFamily="18" charset="0"/>
              </a:rPr>
              <a:t>в области прав человека</a:t>
            </a:r>
            <a:r>
              <a:rPr lang="ru-RU" sz="1800" b="1" dirty="0">
                <a:solidFill>
                  <a:schemeClr val="tx1"/>
                </a:solidFill>
                <a:latin typeface="Times New Roman" panose="02020603050405020304" pitchFamily="18" charset="0"/>
                <a:cs typeface="Times New Roman" panose="02020603050405020304" pitchFamily="18" charset="0"/>
              </a:rPr>
              <a:t>. </a:t>
            </a:r>
            <a:r>
              <a:rPr lang="ru-RU" sz="1700" b="1" dirty="0">
                <a:solidFill>
                  <a:schemeClr val="tx1"/>
                </a:solidFill>
                <a:latin typeface="Times New Roman" panose="02020603050405020304" pitchFamily="18" charset="0"/>
                <a:cs typeface="Times New Roman" panose="02020603050405020304" pitchFamily="18" charset="0"/>
              </a:rPr>
              <a:t>Комрат</a:t>
            </a:r>
            <a:r>
              <a:rPr lang="ru-RU" sz="1600" b="1" dirty="0">
                <a:solidFill>
                  <a:schemeClr val="tx1"/>
                </a:solidFill>
                <a:latin typeface="Times New Roman" panose="02020603050405020304" pitchFamily="18" charset="0"/>
                <a:cs typeface="Times New Roman" panose="02020603050405020304" pitchFamily="18" charset="0"/>
              </a:rPr>
              <a:t>: </a:t>
            </a:r>
            <a:r>
              <a:rPr lang="ru-RU" sz="1700" b="1" dirty="0" err="1">
                <a:solidFill>
                  <a:schemeClr val="tx1"/>
                </a:solidFill>
                <a:latin typeface="Times New Roman" panose="02020603050405020304" pitchFamily="18" charset="0"/>
                <a:cs typeface="Times New Roman" panose="02020603050405020304" pitchFamily="18" charset="0"/>
              </a:rPr>
              <a:t>Institutul</a:t>
            </a:r>
            <a:r>
              <a:rPr lang="ru-RU" sz="1700" b="1" dirty="0">
                <a:solidFill>
                  <a:schemeClr val="tx1"/>
                </a:solidFill>
                <a:latin typeface="Times New Roman" panose="02020603050405020304" pitchFamily="18" charset="0"/>
                <a:cs typeface="Times New Roman" panose="02020603050405020304" pitchFamily="18" charset="0"/>
              </a:rPr>
              <a:t> </a:t>
            </a:r>
            <a:r>
              <a:rPr lang="ru-RU" sz="1700" b="1" dirty="0" err="1">
                <a:solidFill>
                  <a:schemeClr val="tx1"/>
                </a:solidFill>
                <a:latin typeface="Times New Roman" panose="02020603050405020304" pitchFamily="18" charset="0"/>
                <a:cs typeface="Times New Roman" panose="02020603050405020304" pitchFamily="18" charset="0"/>
              </a:rPr>
              <a:t>pentru</a:t>
            </a:r>
            <a:r>
              <a:rPr lang="ru-RU" sz="1700" b="1" dirty="0">
                <a:solidFill>
                  <a:schemeClr val="tx1"/>
                </a:solidFill>
                <a:latin typeface="Times New Roman" panose="02020603050405020304" pitchFamily="18" charset="0"/>
                <a:cs typeface="Times New Roman" panose="02020603050405020304" pitchFamily="18" charset="0"/>
              </a:rPr>
              <a:t> </a:t>
            </a:r>
            <a:r>
              <a:rPr lang="ru-RU" sz="1700" b="1" dirty="0" err="1">
                <a:solidFill>
                  <a:schemeClr val="tx1"/>
                </a:solidFill>
                <a:latin typeface="Times New Roman" panose="02020603050405020304" pitchFamily="18" charset="0"/>
                <a:cs typeface="Times New Roman" panose="02020603050405020304" pitchFamily="18" charset="0"/>
              </a:rPr>
              <a:t>Democraţie</a:t>
            </a:r>
            <a:r>
              <a:rPr lang="ru-RU" sz="1700" b="1" dirty="0">
                <a:solidFill>
                  <a:schemeClr val="tx1"/>
                </a:solidFill>
                <a:latin typeface="Times New Roman" panose="02020603050405020304" pitchFamily="18" charset="0"/>
                <a:cs typeface="Times New Roman" panose="02020603050405020304" pitchFamily="18" charset="0"/>
              </a:rPr>
              <a:t>, 2017. 128 p. </a:t>
            </a:r>
            <a:endParaRPr lang="en-US" sz="1700" b="1" dirty="0" smtClean="0">
              <a:solidFill>
                <a:schemeClr val="tx1"/>
              </a:solidFill>
              <a:latin typeface="Times New Roman" pitchFamily="18" charset="0"/>
              <a:cs typeface="Times New Roman" pitchFamily="18" charset="0"/>
            </a:endParaRPr>
          </a:p>
          <a:p>
            <a:pPr marL="457200" lvl="0" indent="-457200" algn="just">
              <a:buFont typeface="+mj-lt"/>
              <a:buAutoNum type="arabicPeriod"/>
            </a:pPr>
            <a:endParaRPr lang="ro-RO" sz="2000" b="1" dirty="0">
              <a:solidFill>
                <a:schemeClr val="tx1"/>
              </a:solidFill>
              <a:latin typeface="Times New Roman" panose="02020603050405020304" pitchFamily="18" charset="0"/>
              <a:cs typeface="Times New Roman" panose="02020603050405020304" pitchFamily="18" charset="0"/>
            </a:endParaRPr>
          </a:p>
        </p:txBody>
      </p:sp>
      <p:pic>
        <p:nvPicPr>
          <p:cNvPr id="4" name="Imagin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304" y="1196751"/>
            <a:ext cx="1490836" cy="2160241"/>
          </a:xfrm>
          <a:prstGeom prst="rect">
            <a:avLst/>
          </a:prstGeom>
          <a:noFill/>
          <a:ln>
            <a:noFill/>
          </a:ln>
        </p:spPr>
      </p:pic>
      <p:pic>
        <p:nvPicPr>
          <p:cNvPr id="6" name="Imagine 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1210445"/>
            <a:ext cx="1512169" cy="2146547"/>
          </a:xfrm>
          <a:prstGeom prst="rect">
            <a:avLst/>
          </a:prstGeom>
          <a:noFill/>
          <a:ln>
            <a:noFill/>
          </a:ln>
        </p:spPr>
      </p:pic>
      <p:pic>
        <p:nvPicPr>
          <p:cNvPr id="7" name="Imagine 6"/>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60032" y="4293096"/>
            <a:ext cx="1552575" cy="2210951"/>
          </a:xfrm>
          <a:prstGeom prst="rect">
            <a:avLst/>
          </a:prstGeom>
          <a:noFill/>
          <a:ln>
            <a:noFill/>
          </a:ln>
        </p:spPr>
      </p:pic>
      <p:pic>
        <p:nvPicPr>
          <p:cNvPr id="8" name="Imagine 7"/>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6296" y="4293096"/>
            <a:ext cx="1512168" cy="2210951"/>
          </a:xfrm>
          <a:prstGeom prst="rect">
            <a:avLst/>
          </a:prstGeom>
          <a:noFill/>
          <a:ln>
            <a:noFill/>
          </a:ln>
        </p:spPr>
      </p:pic>
    </p:spTree>
    <p:extLst>
      <p:ext uri="{BB962C8B-B14F-4D97-AF65-F5344CB8AC3E}">
        <p14:creationId xmlns:p14="http://schemas.microsoft.com/office/powerpoint/2010/main" val="902834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323528" y="116632"/>
            <a:ext cx="8469952" cy="1026368"/>
          </a:xfrm>
        </p:spPr>
        <p:txBody>
          <a:bodyPr>
            <a:normAutofit/>
          </a:bodyPr>
          <a:lstStyle/>
          <a:p>
            <a:r>
              <a:rPr lang="ro-RO" sz="2900" b="1" dirty="0" smtClean="0">
                <a:solidFill>
                  <a:schemeClr val="tx1"/>
                </a:solidFill>
                <a:effectLst/>
                <a:latin typeface="Times New Roman" pitchFamily="18" charset="0"/>
                <a:cs typeface="Times New Roman" pitchFamily="18" charset="0"/>
              </a:rPr>
              <a:t>Lucrări </a:t>
            </a:r>
            <a:r>
              <a:rPr lang="ro-RO" sz="2900" b="1" dirty="0">
                <a:solidFill>
                  <a:schemeClr val="tx1"/>
                </a:solidFill>
                <a:effectLst/>
                <a:latin typeface="Times New Roman" pitchFamily="18" charset="0"/>
                <a:cs typeface="Times New Roman" pitchFamily="18" charset="0"/>
              </a:rPr>
              <a:t>didactice </a:t>
            </a:r>
            <a:r>
              <a:rPr lang="ro-RO" sz="2900" b="1" dirty="0" smtClean="0">
                <a:solidFill>
                  <a:schemeClr val="tx1"/>
                </a:solidFill>
                <a:effectLst/>
                <a:latin typeface="Times New Roman" pitchFamily="18" charset="0"/>
                <a:cs typeface="Times New Roman" pitchFamily="18" charset="0"/>
              </a:rPr>
              <a:t>și manuale editate </a:t>
            </a:r>
            <a:r>
              <a:rPr lang="ro-RO" sz="2900" b="1" dirty="0">
                <a:solidFill>
                  <a:schemeClr val="tx1"/>
                </a:solidFill>
                <a:effectLst/>
                <a:latin typeface="Times New Roman" pitchFamily="18" charset="0"/>
                <a:cs typeface="Times New Roman" pitchFamily="18" charset="0"/>
              </a:rPr>
              <a:t>în </a:t>
            </a:r>
            <a:r>
              <a:rPr lang="ro-RO" sz="2900" b="1" dirty="0" smtClean="0">
                <a:solidFill>
                  <a:schemeClr val="tx1"/>
                </a:solidFill>
                <a:effectLst/>
                <a:latin typeface="Times New Roman" pitchFamily="18" charset="0"/>
                <a:cs typeface="Times New Roman" pitchFamily="18" charset="0"/>
              </a:rPr>
              <a:t>2017</a:t>
            </a:r>
            <a:r>
              <a:rPr lang="en-US" sz="2900" dirty="0" smtClean="0">
                <a:solidFill>
                  <a:schemeClr val="tx1"/>
                </a:solidFill>
                <a:latin typeface="Times New Roman" pitchFamily="18" charset="0"/>
                <a:cs typeface="Times New Roman" pitchFamily="18" charset="0"/>
              </a:rPr>
              <a:t>:</a:t>
            </a:r>
            <a:endParaRPr lang="ro-RO" sz="2900" dirty="0">
              <a:solidFill>
                <a:schemeClr val="tx1"/>
              </a:solidFill>
              <a:latin typeface="Times New Roman" pitchFamily="18" charset="0"/>
              <a:cs typeface="Times New Roman" pitchFamily="18" charset="0"/>
            </a:endParaRPr>
          </a:p>
        </p:txBody>
      </p:sp>
      <p:sp>
        <p:nvSpPr>
          <p:cNvPr id="5" name="Substituent conținut 2"/>
          <p:cNvSpPr>
            <a:spLocks noGrp="1"/>
          </p:cNvSpPr>
          <p:nvPr>
            <p:ph idx="1"/>
          </p:nvPr>
        </p:nvSpPr>
        <p:spPr>
          <a:xfrm>
            <a:off x="0" y="1628800"/>
            <a:ext cx="8964488" cy="4752528"/>
          </a:xfrm>
        </p:spPr>
        <p:txBody>
          <a:bodyPr numCol="2">
            <a:noAutofit/>
          </a:bodyPr>
          <a:lstStyle/>
          <a:p>
            <a:pPr marL="1885950" indent="-252413" fontAlgn="base" hangingPunct="0">
              <a:buFont typeface="+mj-lt"/>
              <a:buAutoNum type="arabicPeriod"/>
            </a:pPr>
            <a:r>
              <a:rPr lang="ro-RO" sz="1900" b="1" dirty="0">
                <a:latin typeface="Times New Roman" panose="02020603050405020304" pitchFamily="18" charset="0"/>
                <a:cs typeface="Times New Roman" panose="02020603050405020304" pitchFamily="18" charset="0"/>
              </a:rPr>
              <a:t>D</a:t>
            </a:r>
            <a:r>
              <a:rPr lang="ro-RO" sz="1900" b="1" dirty="0" smtClean="0">
                <a:latin typeface="Times New Roman" panose="02020603050405020304" pitchFamily="18" charset="0"/>
                <a:cs typeface="Times New Roman" panose="02020603050405020304" pitchFamily="18" charset="0"/>
              </a:rPr>
              <a:t>IACON</a:t>
            </a:r>
            <a:r>
              <a:rPr lang="ro-RO" sz="1900" b="1" dirty="0">
                <a:latin typeface="Times New Roman" panose="02020603050405020304" pitchFamily="18" charset="0"/>
                <a:cs typeface="Times New Roman" panose="02020603050405020304" pitchFamily="18" charset="0"/>
              </a:rPr>
              <a:t>, M.; JUC, V.; CONSTANTINOV, V. </a:t>
            </a:r>
            <a:r>
              <a:rPr lang="ro-RO" sz="1900" b="1" i="1" dirty="0">
                <a:latin typeface="Times New Roman" panose="02020603050405020304" pitchFamily="18" charset="0"/>
                <a:cs typeface="Times New Roman" panose="02020603050405020304" pitchFamily="18" charset="0"/>
              </a:rPr>
              <a:t>Uniunea Europeană. Istorie și actualitate</a:t>
            </a:r>
            <a:r>
              <a:rPr lang="ro-RO" sz="1900" b="1" dirty="0">
                <a:latin typeface="Times New Roman" panose="02020603050405020304" pitchFamily="18" charset="0"/>
                <a:cs typeface="Times New Roman" panose="02020603050405020304" pitchFamily="18" charset="0"/>
              </a:rPr>
              <a:t>. Chişinău: Tipografia UST, 2016, 223 </a:t>
            </a:r>
            <a:r>
              <a:rPr lang="ro-RO" sz="1900" b="1" dirty="0" smtClean="0">
                <a:latin typeface="Times New Roman" panose="02020603050405020304" pitchFamily="18" charset="0"/>
                <a:cs typeface="Times New Roman" panose="02020603050405020304" pitchFamily="18" charset="0"/>
              </a:rPr>
              <a:t>p.</a:t>
            </a:r>
          </a:p>
          <a:p>
            <a:pPr indent="-252413" fontAlgn="base" hangingPunct="0">
              <a:buFont typeface="+mj-lt"/>
              <a:buAutoNum type="arabicPeriod"/>
            </a:pPr>
            <a:endParaRPr lang="ro-RO" sz="1900" b="1" dirty="0">
              <a:latin typeface="Times New Roman" panose="02020603050405020304" pitchFamily="18" charset="0"/>
              <a:cs typeface="Times New Roman" panose="02020603050405020304" pitchFamily="18" charset="0"/>
            </a:endParaRPr>
          </a:p>
          <a:p>
            <a:pPr indent="-252413" fontAlgn="base" hangingPunct="0">
              <a:buFont typeface="+mj-lt"/>
              <a:buAutoNum type="arabicPeriod"/>
            </a:pPr>
            <a:endParaRPr lang="ro-RO" sz="1900" b="1" dirty="0" smtClean="0">
              <a:latin typeface="Times New Roman" panose="02020603050405020304" pitchFamily="18" charset="0"/>
              <a:cs typeface="Times New Roman" panose="02020603050405020304" pitchFamily="18" charset="0"/>
            </a:endParaRPr>
          </a:p>
          <a:p>
            <a:pPr marL="1343025" indent="-252413" fontAlgn="base" hangingPunct="0">
              <a:buFont typeface="+mj-lt"/>
              <a:buAutoNum type="arabicPeriod"/>
            </a:pPr>
            <a:r>
              <a:rPr lang="ro-RO" sz="1900" b="1" dirty="0" smtClean="0">
                <a:latin typeface="Times New Roman" panose="02020603050405020304" pitchFamily="18" charset="0"/>
                <a:cs typeface="Times New Roman" panose="02020603050405020304" pitchFamily="18" charset="0"/>
              </a:rPr>
              <a:t>CHIRTOACĂ</a:t>
            </a:r>
            <a:r>
              <a:rPr lang="ro-RO" sz="1900" b="1" dirty="0">
                <a:latin typeface="Times New Roman" panose="02020603050405020304" pitchFamily="18" charset="0"/>
                <a:cs typeface="Times New Roman" panose="02020603050405020304" pitchFamily="18" charset="0"/>
              </a:rPr>
              <a:t>, N. </a:t>
            </a:r>
            <a:r>
              <a:rPr lang="ro-RO" sz="1900" b="1" i="1" dirty="0">
                <a:latin typeface="Times New Roman" panose="02020603050405020304" pitchFamily="18" charset="0"/>
                <a:cs typeface="Times New Roman" panose="02020603050405020304" pitchFamily="18" charset="0"/>
              </a:rPr>
              <a:t>Drept instituţional al Uniunii Europene</a:t>
            </a:r>
            <a:r>
              <a:rPr lang="ro-RO" sz="1900" b="1" dirty="0">
                <a:latin typeface="Times New Roman" panose="02020603050405020304" pitchFamily="18" charset="0"/>
                <a:cs typeface="Times New Roman" panose="02020603050405020304" pitchFamily="18" charset="0"/>
              </a:rPr>
              <a:t>, Chişinău: CEP USM, 2017, 300 p. </a:t>
            </a:r>
          </a:p>
        </p:txBody>
      </p:sp>
      <p:pic>
        <p:nvPicPr>
          <p:cNvPr id="4" name="Imagin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52120" y="1340768"/>
            <a:ext cx="1985913" cy="2736304"/>
          </a:xfrm>
          <a:prstGeom prst="rect">
            <a:avLst/>
          </a:prstGeom>
          <a:noFill/>
          <a:ln>
            <a:noFill/>
          </a:ln>
        </p:spPr>
      </p:pic>
      <p:pic>
        <p:nvPicPr>
          <p:cNvPr id="6" name="Рисунок 6" descr="C:\Users\Presedinte CNAA\Desktop\Dare de seama ICJP 2017\Dare de seama ICJP 2017\Dare de seama proiect 2017\1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976" y="3717032"/>
            <a:ext cx="2016224" cy="2680667"/>
          </a:xfrm>
          <a:prstGeom prst="rect">
            <a:avLst/>
          </a:prstGeom>
          <a:noFill/>
          <a:ln>
            <a:noFill/>
          </a:ln>
        </p:spPr>
      </p:pic>
    </p:spTree>
    <p:extLst>
      <p:ext uri="{BB962C8B-B14F-4D97-AF65-F5344CB8AC3E}">
        <p14:creationId xmlns:p14="http://schemas.microsoft.com/office/powerpoint/2010/main" val="2170754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323528" y="116632"/>
            <a:ext cx="8469952" cy="1026368"/>
          </a:xfrm>
        </p:spPr>
        <p:txBody>
          <a:bodyPr>
            <a:normAutofit/>
          </a:bodyPr>
          <a:lstStyle/>
          <a:p>
            <a:r>
              <a:rPr lang="ro-RO" sz="2900" b="1" dirty="0" smtClean="0">
                <a:solidFill>
                  <a:schemeClr val="tx1"/>
                </a:solidFill>
                <a:effectLst/>
                <a:latin typeface="Times New Roman" pitchFamily="18" charset="0"/>
                <a:cs typeface="Times New Roman" pitchFamily="18" charset="0"/>
              </a:rPr>
              <a:t>Lucrări </a:t>
            </a:r>
            <a:r>
              <a:rPr lang="ro-RO" sz="2900" b="1" dirty="0">
                <a:solidFill>
                  <a:schemeClr val="tx1"/>
                </a:solidFill>
                <a:effectLst/>
                <a:latin typeface="Times New Roman" pitchFamily="18" charset="0"/>
                <a:cs typeface="Times New Roman" pitchFamily="18" charset="0"/>
              </a:rPr>
              <a:t>didactice </a:t>
            </a:r>
            <a:r>
              <a:rPr lang="ro-RO" sz="2900" b="1" dirty="0" smtClean="0">
                <a:solidFill>
                  <a:schemeClr val="tx1"/>
                </a:solidFill>
                <a:effectLst/>
                <a:latin typeface="Times New Roman" pitchFamily="18" charset="0"/>
                <a:cs typeface="Times New Roman" pitchFamily="18" charset="0"/>
              </a:rPr>
              <a:t>și manuale editate </a:t>
            </a:r>
            <a:r>
              <a:rPr lang="ro-RO" sz="2900" b="1" dirty="0">
                <a:solidFill>
                  <a:schemeClr val="tx1"/>
                </a:solidFill>
                <a:effectLst/>
                <a:latin typeface="Times New Roman" pitchFamily="18" charset="0"/>
                <a:cs typeface="Times New Roman" pitchFamily="18" charset="0"/>
              </a:rPr>
              <a:t>în </a:t>
            </a:r>
            <a:r>
              <a:rPr lang="ro-RO" sz="2900" b="1" dirty="0" smtClean="0">
                <a:solidFill>
                  <a:schemeClr val="tx1"/>
                </a:solidFill>
                <a:effectLst/>
                <a:latin typeface="Times New Roman" pitchFamily="18" charset="0"/>
                <a:cs typeface="Times New Roman" pitchFamily="18" charset="0"/>
              </a:rPr>
              <a:t>2017</a:t>
            </a:r>
            <a:r>
              <a:rPr lang="en-US" sz="2900" dirty="0" smtClean="0">
                <a:solidFill>
                  <a:schemeClr val="tx1"/>
                </a:solidFill>
                <a:latin typeface="Times New Roman" pitchFamily="18" charset="0"/>
                <a:cs typeface="Times New Roman" pitchFamily="18" charset="0"/>
              </a:rPr>
              <a:t>:</a:t>
            </a:r>
            <a:endParaRPr lang="ro-RO" sz="2900" dirty="0">
              <a:solidFill>
                <a:schemeClr val="tx1"/>
              </a:solidFill>
              <a:latin typeface="Times New Roman" pitchFamily="18" charset="0"/>
              <a:cs typeface="Times New Roman" pitchFamily="18" charset="0"/>
            </a:endParaRPr>
          </a:p>
        </p:txBody>
      </p:sp>
      <p:sp>
        <p:nvSpPr>
          <p:cNvPr id="5" name="Substituent conținut 2"/>
          <p:cNvSpPr>
            <a:spLocks noGrp="1"/>
          </p:cNvSpPr>
          <p:nvPr>
            <p:ph idx="1"/>
          </p:nvPr>
        </p:nvSpPr>
        <p:spPr>
          <a:xfrm>
            <a:off x="0" y="1484784"/>
            <a:ext cx="8964488" cy="4896544"/>
          </a:xfrm>
        </p:spPr>
        <p:txBody>
          <a:bodyPr numCol="2">
            <a:noAutofit/>
          </a:bodyPr>
          <a:lstStyle/>
          <a:p>
            <a:pPr marL="90487" lvl="0" indent="0" fontAlgn="base" hangingPunct="0">
              <a:buNone/>
            </a:pPr>
            <a:endParaRPr lang="x-none" sz="1600" b="1" dirty="0" smtClean="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smtClean="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smtClean="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smtClean="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smtClean="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smtClean="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smtClean="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smtClean="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a:latin typeface="Times New Roman" panose="02020603050405020304" pitchFamily="18" charset="0"/>
              <a:cs typeface="Times New Roman" panose="02020603050405020304" pitchFamily="18" charset="0"/>
            </a:endParaRPr>
          </a:p>
          <a:p>
            <a:pPr marL="90487" lvl="0" indent="0" fontAlgn="base" hangingPunct="0">
              <a:buNone/>
            </a:pPr>
            <a:endParaRPr lang="x-none" sz="1600" b="1" dirty="0" smtClean="0">
              <a:latin typeface="Times New Roman" panose="02020603050405020304" pitchFamily="18" charset="0"/>
              <a:cs typeface="Times New Roman" panose="02020603050405020304" pitchFamily="18" charset="0"/>
            </a:endParaRPr>
          </a:p>
          <a:p>
            <a:pPr marL="180975" lvl="0" indent="-177800" algn="just" fontAlgn="base" hangingPunct="0">
              <a:buNone/>
            </a:pPr>
            <a:r>
              <a:rPr lang="x-none" sz="1600" b="1" dirty="0" smtClean="0">
                <a:latin typeface="Times New Roman" panose="02020603050405020304" pitchFamily="18" charset="0"/>
                <a:cs typeface="Times New Roman" panose="02020603050405020304" pitchFamily="18" charset="0"/>
              </a:rPr>
              <a:t>3. ALBU, N. </a:t>
            </a:r>
            <a:r>
              <a:rPr lang="x-none" sz="1600" b="1" i="1" dirty="0" err="1" smtClean="0">
                <a:latin typeface="Times New Roman" panose="02020603050405020304" pitchFamily="18" charset="0"/>
                <a:cs typeface="Times New Roman" panose="02020603050405020304" pitchFamily="18" charset="0"/>
              </a:rPr>
              <a:t>Dimensi</a:t>
            </a:r>
            <a:r>
              <a:rPr lang="fr-FR" sz="1600" b="1" i="1" dirty="0" err="1" smtClean="0">
                <a:latin typeface="Times New Roman" panose="02020603050405020304" pitchFamily="18" charset="0"/>
                <a:cs typeface="Times New Roman" panose="02020603050405020304" pitchFamily="18" charset="0"/>
              </a:rPr>
              <a:t>unea</a:t>
            </a:r>
            <a:r>
              <a:rPr lang="fr-FR" sz="1600" b="1" i="1" dirty="0" smtClean="0">
                <a:latin typeface="Times New Roman" panose="02020603050405020304" pitchFamily="18" charset="0"/>
                <a:cs typeface="Times New Roman" panose="02020603050405020304" pitchFamily="18" charset="0"/>
              </a:rPr>
              <a:t> de </a:t>
            </a:r>
            <a:r>
              <a:rPr lang="fr-FR" sz="1600" b="1" i="1" dirty="0" err="1" smtClean="0">
                <a:latin typeface="Times New Roman" panose="02020603050405020304" pitchFamily="18" charset="0"/>
                <a:cs typeface="Times New Roman" panose="02020603050405020304" pitchFamily="18" charset="0"/>
              </a:rPr>
              <a:t>gen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în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sectorul</a:t>
            </a:r>
            <a:r>
              <a:rPr lang="fr-FR" sz="1600" b="1" i="1" dirty="0" smtClean="0">
                <a:latin typeface="Times New Roman" panose="02020603050405020304" pitchFamily="18" charset="0"/>
                <a:cs typeface="Times New Roman" panose="02020603050405020304" pitchFamily="18" charset="0"/>
              </a:rPr>
              <a:t> de securitate </a:t>
            </a:r>
            <a:r>
              <a:rPr lang="fr-FR" sz="1600" b="1" i="1" dirty="0" err="1" smtClean="0">
                <a:latin typeface="Times New Roman" panose="02020603050405020304" pitchFamily="18" charset="0"/>
                <a:cs typeface="Times New Roman" panose="02020603050405020304" pitchFamily="18" charset="0"/>
              </a:rPr>
              <a:t>și</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apărare</a:t>
            </a:r>
            <a:r>
              <a:rPr lang="fr-FR" sz="1600" b="1" dirty="0" smtClean="0">
                <a:latin typeface="Times New Roman" panose="02020603050405020304" pitchFamily="18" charset="0"/>
                <a:cs typeface="Times New Roman" panose="02020603050405020304" pitchFamily="18" charset="0"/>
              </a:rPr>
              <a:t>. </a:t>
            </a:r>
            <a:r>
              <a:rPr lang="fr-FR" sz="1600" b="1" dirty="0" err="1" smtClean="0">
                <a:latin typeface="Times New Roman" panose="02020603050405020304" pitchFamily="18" charset="0"/>
                <a:cs typeface="Times New Roman" panose="02020603050405020304" pitchFamily="18" charset="0"/>
              </a:rPr>
              <a:t>Manual</a:t>
            </a:r>
            <a:r>
              <a:rPr lang="fr-FR" sz="1600" b="1" dirty="0" smtClean="0">
                <a:latin typeface="Times New Roman" panose="02020603050405020304" pitchFamily="18" charset="0"/>
                <a:cs typeface="Times New Roman" panose="02020603050405020304" pitchFamily="18" charset="0"/>
              </a:rPr>
              <a:t>. </a:t>
            </a:r>
            <a:r>
              <a:rPr lang="fr-FR" sz="1600" b="1" dirty="0" err="1" smtClean="0">
                <a:latin typeface="Times New Roman" panose="02020603050405020304" pitchFamily="18" charset="0"/>
                <a:cs typeface="Times New Roman" panose="02020603050405020304" pitchFamily="18" charset="0"/>
              </a:rPr>
              <a:t>Modulul</a:t>
            </a:r>
            <a:r>
              <a:rPr lang="fr-FR" sz="1600" b="1" dirty="0" smtClean="0">
                <a:latin typeface="Times New Roman" panose="02020603050405020304" pitchFamily="18" charset="0"/>
                <a:cs typeface="Times New Roman" panose="02020603050405020304" pitchFamily="18" charset="0"/>
              </a:rPr>
              <a:t> I: </a:t>
            </a:r>
            <a:r>
              <a:rPr lang="fr-FR" sz="1600" b="1" i="1" dirty="0" err="1" smtClean="0">
                <a:latin typeface="Times New Roman" panose="02020603050405020304" pitchFamily="18" charset="0"/>
                <a:cs typeface="Times New Roman" panose="02020603050405020304" pitchFamily="18" charset="0"/>
              </a:rPr>
              <a:t>Concepte</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findamentale</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pentru</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înțelegerea</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dimensiunii</a:t>
            </a:r>
            <a:r>
              <a:rPr lang="fr-FR" sz="1600" b="1" i="1" dirty="0" smtClean="0">
                <a:latin typeface="Times New Roman" panose="02020603050405020304" pitchFamily="18" charset="0"/>
                <a:cs typeface="Times New Roman" panose="02020603050405020304" pitchFamily="18" charset="0"/>
              </a:rPr>
              <a:t> de </a:t>
            </a:r>
            <a:r>
              <a:rPr lang="fr-FR" sz="1600" b="1" i="1" dirty="0" err="1" smtClean="0">
                <a:latin typeface="Times New Roman" panose="02020603050405020304" pitchFamily="18" charset="0"/>
                <a:cs typeface="Times New Roman" panose="02020603050405020304" pitchFamily="18" charset="0"/>
              </a:rPr>
              <a:t>gen</a:t>
            </a:r>
            <a:r>
              <a:rPr lang="ro-RO" sz="1600" b="1" i="1" dirty="0" smtClean="0">
                <a:latin typeface="Times New Roman" panose="02020603050405020304" pitchFamily="18" charset="0"/>
                <a:cs typeface="Times New Roman" panose="02020603050405020304" pitchFamily="18" charset="0"/>
              </a:rPr>
              <a:t>.</a:t>
            </a:r>
            <a:r>
              <a:rPr lang="fr-FR" sz="1600" b="1" dirty="0" smtClean="0">
                <a:latin typeface="Times New Roman" panose="02020603050405020304" pitchFamily="18" charset="0"/>
                <a:cs typeface="Times New Roman" panose="02020603050405020304" pitchFamily="18" charset="0"/>
              </a:rPr>
              <a:t> </a:t>
            </a:r>
            <a:r>
              <a:rPr lang="fr-FR" sz="1600" b="1" dirty="0" err="1" smtClean="0">
                <a:latin typeface="Times New Roman" panose="02020603050405020304" pitchFamily="18" charset="0"/>
                <a:cs typeface="Times New Roman" panose="02020603050405020304" pitchFamily="18" charset="0"/>
              </a:rPr>
              <a:t>Ch</a:t>
            </a:r>
            <a:r>
              <a:rPr lang="ro-RO" sz="1600" b="1" dirty="0" smtClean="0">
                <a:latin typeface="Times New Roman" panose="02020603050405020304" pitchFamily="18" charset="0"/>
                <a:cs typeface="Times New Roman" panose="02020603050405020304" pitchFamily="18" charset="0"/>
              </a:rPr>
              <a:t>.: </a:t>
            </a:r>
            <a:r>
              <a:rPr lang="fr-FR" sz="1600" b="1" dirty="0" smtClean="0">
                <a:latin typeface="Times New Roman" panose="02020603050405020304" pitchFamily="18" charset="0"/>
                <a:cs typeface="Times New Roman" panose="02020603050405020304" pitchFamily="18" charset="0"/>
              </a:rPr>
              <a:t>T</a:t>
            </a:r>
            <a:r>
              <a:rPr lang="ro-RO" sz="1600" b="1" dirty="0" smtClean="0">
                <a:latin typeface="Times New Roman" panose="02020603050405020304" pitchFamily="18" charset="0"/>
                <a:cs typeface="Times New Roman" panose="02020603050405020304" pitchFamily="18" charset="0"/>
              </a:rPr>
              <a:t>.</a:t>
            </a:r>
            <a:r>
              <a:rPr lang="fr-FR" sz="1600" b="1" dirty="0" smtClean="0">
                <a:latin typeface="Times New Roman" panose="02020603050405020304" pitchFamily="18" charset="0"/>
                <a:cs typeface="Times New Roman" panose="02020603050405020304" pitchFamily="18" charset="0"/>
              </a:rPr>
              <a:t> </a:t>
            </a:r>
            <a:r>
              <a:rPr lang="fr-FR" sz="1600" b="1" dirty="0" err="1" smtClean="0">
                <a:latin typeface="Times New Roman" panose="02020603050405020304" pitchFamily="18" charset="0"/>
                <a:cs typeface="Times New Roman" panose="02020603050405020304" pitchFamily="18" charset="0"/>
              </a:rPr>
              <a:t>Centrală</a:t>
            </a:r>
            <a:r>
              <a:rPr lang="fr-FR" sz="1600" b="1" dirty="0" smtClean="0">
                <a:latin typeface="Times New Roman" panose="02020603050405020304" pitchFamily="18" charset="0"/>
                <a:cs typeface="Times New Roman" panose="02020603050405020304" pitchFamily="18" charset="0"/>
              </a:rPr>
              <a:t>, 2017, 92 p. </a:t>
            </a:r>
          </a:p>
          <a:p>
            <a:pPr marL="180975" lvl="0" indent="-177800" algn="just" fontAlgn="base" hangingPunct="0">
              <a:buNone/>
            </a:pPr>
            <a:r>
              <a:rPr lang="ro-RO" sz="1600" b="1" dirty="0" smtClean="0">
                <a:latin typeface="Times New Roman" panose="02020603050405020304" pitchFamily="18" charset="0"/>
                <a:cs typeface="Times New Roman" panose="02020603050405020304" pitchFamily="18" charset="0"/>
              </a:rPr>
              <a:t>4. </a:t>
            </a:r>
            <a:r>
              <a:rPr lang="fr-FR" sz="1600" b="1" dirty="0" smtClean="0">
                <a:latin typeface="Times New Roman" panose="02020603050405020304" pitchFamily="18" charset="0"/>
                <a:cs typeface="Times New Roman" panose="02020603050405020304" pitchFamily="18" charset="0"/>
              </a:rPr>
              <a:t>ALBU, N. </a:t>
            </a:r>
            <a:r>
              <a:rPr lang="fr-FR" sz="1600" b="1" i="1" dirty="0" err="1" smtClean="0">
                <a:latin typeface="Times New Roman" panose="02020603050405020304" pitchFamily="18" charset="0"/>
                <a:cs typeface="Times New Roman" panose="02020603050405020304" pitchFamily="18" charset="0"/>
              </a:rPr>
              <a:t>Dimensiunea</a:t>
            </a:r>
            <a:r>
              <a:rPr lang="fr-FR" sz="1600" b="1" i="1" dirty="0" smtClean="0">
                <a:latin typeface="Times New Roman" panose="02020603050405020304" pitchFamily="18" charset="0"/>
                <a:cs typeface="Times New Roman" panose="02020603050405020304" pitchFamily="18" charset="0"/>
              </a:rPr>
              <a:t> de </a:t>
            </a:r>
            <a:r>
              <a:rPr lang="fr-FR" sz="1600" b="1" i="1" dirty="0" err="1" smtClean="0">
                <a:latin typeface="Times New Roman" panose="02020603050405020304" pitchFamily="18" charset="0"/>
                <a:cs typeface="Times New Roman" panose="02020603050405020304" pitchFamily="18" charset="0"/>
              </a:rPr>
              <a:t>gen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în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sectorul</a:t>
            </a:r>
            <a:r>
              <a:rPr lang="fr-FR" sz="1600" b="1" i="1" dirty="0" smtClean="0">
                <a:latin typeface="Times New Roman" panose="02020603050405020304" pitchFamily="18" charset="0"/>
                <a:cs typeface="Times New Roman" panose="02020603050405020304" pitchFamily="18" charset="0"/>
              </a:rPr>
              <a:t> de securitate </a:t>
            </a:r>
            <a:r>
              <a:rPr lang="fr-FR" sz="1600" b="1" i="1" dirty="0" err="1" smtClean="0">
                <a:latin typeface="Times New Roman" panose="02020603050405020304" pitchFamily="18" charset="0"/>
                <a:cs typeface="Times New Roman" panose="02020603050405020304" pitchFamily="18" charset="0"/>
              </a:rPr>
              <a:t>și</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apărare</a:t>
            </a:r>
            <a:r>
              <a:rPr lang="fr-FR" sz="1600" b="1" dirty="0" smtClean="0">
                <a:latin typeface="Times New Roman" panose="02020603050405020304" pitchFamily="18" charset="0"/>
                <a:cs typeface="Times New Roman" panose="02020603050405020304" pitchFamily="18" charset="0"/>
              </a:rPr>
              <a:t>. </a:t>
            </a:r>
            <a:r>
              <a:rPr lang="fr-FR" sz="1600" b="1" dirty="0" err="1" smtClean="0">
                <a:latin typeface="Times New Roman" panose="02020603050405020304" pitchFamily="18" charset="0"/>
                <a:cs typeface="Times New Roman" panose="02020603050405020304" pitchFamily="18" charset="0"/>
              </a:rPr>
              <a:t>Manual</a:t>
            </a:r>
            <a:r>
              <a:rPr lang="fr-FR" sz="1600" b="1" dirty="0" smtClean="0">
                <a:latin typeface="Times New Roman" panose="02020603050405020304" pitchFamily="18" charset="0"/>
                <a:cs typeface="Times New Roman" panose="02020603050405020304" pitchFamily="18" charset="0"/>
              </a:rPr>
              <a:t>. </a:t>
            </a:r>
            <a:r>
              <a:rPr lang="fr-FR" sz="1600" b="1" dirty="0" err="1" smtClean="0">
                <a:latin typeface="Times New Roman" panose="02020603050405020304" pitchFamily="18" charset="0"/>
                <a:cs typeface="Times New Roman" panose="02020603050405020304" pitchFamily="18" charset="0"/>
              </a:rPr>
              <a:t>Modulul</a:t>
            </a:r>
            <a:r>
              <a:rPr lang="fr-FR" sz="1600" b="1" dirty="0" smtClean="0">
                <a:latin typeface="Times New Roman" panose="02020603050405020304" pitchFamily="18" charset="0"/>
                <a:cs typeface="Times New Roman" panose="02020603050405020304" pitchFamily="18" charset="0"/>
              </a:rPr>
              <a:t> II: </a:t>
            </a:r>
            <a:r>
              <a:rPr lang="fr-FR" sz="1600" b="1" i="1" dirty="0" err="1" smtClean="0">
                <a:latin typeface="Times New Roman" panose="02020603050405020304" pitchFamily="18" charset="0"/>
                <a:cs typeface="Times New Roman" panose="02020603050405020304" pitchFamily="18" charset="0"/>
              </a:rPr>
              <a:t>Politici</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și</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direcții</a:t>
            </a:r>
            <a:r>
              <a:rPr lang="fr-FR" sz="1600" b="1" i="1" dirty="0" smtClean="0">
                <a:latin typeface="Times New Roman" panose="02020603050405020304" pitchFamily="18" charset="0"/>
                <a:cs typeface="Times New Roman" panose="02020603050405020304" pitchFamily="18" charset="0"/>
              </a:rPr>
              <a:t> de </a:t>
            </a:r>
            <a:r>
              <a:rPr lang="fr-FR" sz="1600" b="1" i="1" dirty="0" err="1" smtClean="0">
                <a:latin typeface="Times New Roman" panose="02020603050405020304" pitchFamily="18" charset="0"/>
                <a:cs typeface="Times New Roman" panose="02020603050405020304" pitchFamily="18" charset="0"/>
              </a:rPr>
              <a:t>promovare</a:t>
            </a:r>
            <a:r>
              <a:rPr lang="fr-FR" sz="1600" b="1" i="1" dirty="0" smtClean="0">
                <a:latin typeface="Times New Roman" panose="02020603050405020304" pitchFamily="18" charset="0"/>
                <a:cs typeface="Times New Roman" panose="02020603050405020304" pitchFamily="18" charset="0"/>
              </a:rPr>
              <a:t> a </a:t>
            </a:r>
            <a:r>
              <a:rPr lang="fr-FR" sz="1600" b="1" i="1" dirty="0" err="1" smtClean="0">
                <a:latin typeface="Times New Roman" panose="02020603050405020304" pitchFamily="18" charset="0"/>
                <a:cs typeface="Times New Roman" panose="02020603050405020304" pitchFamily="18" charset="0"/>
              </a:rPr>
              <a:t>perspectivei</a:t>
            </a:r>
            <a:r>
              <a:rPr lang="fr-FR" sz="1600" b="1" i="1" dirty="0" smtClean="0">
                <a:latin typeface="Times New Roman" panose="02020603050405020304" pitchFamily="18" charset="0"/>
                <a:cs typeface="Times New Roman" panose="02020603050405020304" pitchFamily="18" charset="0"/>
              </a:rPr>
              <a:t> de </a:t>
            </a:r>
            <a:r>
              <a:rPr lang="fr-FR" sz="1600" b="1" i="1" dirty="0" err="1" smtClean="0">
                <a:latin typeface="Times New Roman" panose="02020603050405020304" pitchFamily="18" charset="0"/>
                <a:cs typeface="Times New Roman" panose="02020603050405020304" pitchFamily="18" charset="0"/>
              </a:rPr>
              <a:t>gen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în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domeniul</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păcii</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și</a:t>
            </a:r>
            <a:r>
              <a:rPr lang="fr-FR" sz="1600" b="1" i="1" dirty="0" smtClean="0">
                <a:latin typeface="Times New Roman" panose="02020603050405020304" pitchFamily="18" charset="0"/>
                <a:cs typeface="Times New Roman" panose="02020603050405020304" pitchFamily="18" charset="0"/>
              </a:rPr>
              <a:t> securității. </a:t>
            </a:r>
            <a:r>
              <a:rPr lang="fr-FR" sz="1600" b="1" dirty="0" err="1">
                <a:latin typeface="Times New Roman" panose="02020603050405020304" pitchFamily="18" charset="0"/>
                <a:cs typeface="Times New Roman" panose="02020603050405020304" pitchFamily="18" charset="0"/>
              </a:rPr>
              <a:t>Ch</a:t>
            </a:r>
            <a:r>
              <a:rPr lang="ro-RO" sz="1600" b="1" dirty="0">
                <a:latin typeface="Times New Roman" panose="02020603050405020304" pitchFamily="18" charset="0"/>
                <a:cs typeface="Times New Roman" panose="02020603050405020304" pitchFamily="18" charset="0"/>
              </a:rPr>
              <a:t>.: </a:t>
            </a:r>
            <a:r>
              <a:rPr lang="fr-FR" sz="1600" b="1" dirty="0" err="1">
                <a:latin typeface="Times New Roman" panose="02020603050405020304" pitchFamily="18" charset="0"/>
                <a:cs typeface="Times New Roman" panose="02020603050405020304" pitchFamily="18" charset="0"/>
              </a:rPr>
              <a:t>Tipogr</a:t>
            </a:r>
            <a:r>
              <a:rPr lang="fr-FR" sz="1600" b="1" dirty="0">
                <a:latin typeface="Times New Roman" panose="02020603050405020304" pitchFamily="18" charset="0"/>
                <a:cs typeface="Times New Roman" panose="02020603050405020304" pitchFamily="18" charset="0"/>
              </a:rPr>
              <a:t>. </a:t>
            </a:r>
            <a:r>
              <a:rPr lang="fr-FR" sz="1600" b="1" dirty="0" err="1">
                <a:latin typeface="Times New Roman" panose="02020603050405020304" pitchFamily="18" charset="0"/>
                <a:cs typeface="Times New Roman" panose="02020603050405020304" pitchFamily="18" charset="0"/>
              </a:rPr>
              <a:t>Centrală</a:t>
            </a:r>
            <a:r>
              <a:rPr lang="fr-FR" sz="1600" b="1" dirty="0" smtClean="0">
                <a:latin typeface="Times New Roman" panose="02020603050405020304" pitchFamily="18" charset="0"/>
                <a:cs typeface="Times New Roman" panose="02020603050405020304" pitchFamily="18" charset="0"/>
              </a:rPr>
              <a:t>, 2017, 76 p. </a:t>
            </a:r>
            <a:endParaRPr lang="ro-RO" sz="1600" b="1" dirty="0" smtClean="0">
              <a:latin typeface="Times New Roman" panose="02020603050405020304" pitchFamily="18" charset="0"/>
              <a:cs typeface="Times New Roman" panose="02020603050405020304" pitchFamily="18" charset="0"/>
            </a:endParaRPr>
          </a:p>
          <a:p>
            <a:pPr marL="180975" lvl="0" indent="-177800" algn="just" fontAlgn="base" hangingPunct="0">
              <a:buNone/>
            </a:pPr>
            <a:r>
              <a:rPr lang="ro-RO" sz="1600" b="1" dirty="0" smtClean="0">
                <a:latin typeface="Times New Roman" panose="02020603050405020304" pitchFamily="18" charset="0"/>
                <a:cs typeface="Times New Roman" panose="02020603050405020304" pitchFamily="18" charset="0"/>
              </a:rPr>
              <a:t>5. </a:t>
            </a:r>
            <a:r>
              <a:rPr lang="fr-FR" sz="1600" b="1" dirty="0" smtClean="0">
                <a:latin typeface="Times New Roman" panose="02020603050405020304" pitchFamily="18" charset="0"/>
                <a:cs typeface="Times New Roman" panose="02020603050405020304" pitchFamily="18" charset="0"/>
              </a:rPr>
              <a:t>ALBU, N. </a:t>
            </a:r>
            <a:r>
              <a:rPr lang="fr-FR" sz="1600" b="1" i="1" dirty="0" err="1" smtClean="0">
                <a:latin typeface="Times New Roman" panose="02020603050405020304" pitchFamily="18" charset="0"/>
                <a:cs typeface="Times New Roman" panose="02020603050405020304" pitchFamily="18" charset="0"/>
              </a:rPr>
              <a:t>Dimensiunea</a:t>
            </a:r>
            <a:r>
              <a:rPr lang="fr-FR" sz="1600" b="1" i="1" dirty="0" smtClean="0">
                <a:latin typeface="Times New Roman" panose="02020603050405020304" pitchFamily="18" charset="0"/>
                <a:cs typeface="Times New Roman" panose="02020603050405020304" pitchFamily="18" charset="0"/>
              </a:rPr>
              <a:t> de </a:t>
            </a:r>
            <a:r>
              <a:rPr lang="fr-FR" sz="1600" b="1" i="1" dirty="0" err="1" smtClean="0">
                <a:latin typeface="Times New Roman" panose="02020603050405020304" pitchFamily="18" charset="0"/>
                <a:cs typeface="Times New Roman" panose="02020603050405020304" pitchFamily="18" charset="0"/>
              </a:rPr>
              <a:t>gen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în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sectorul</a:t>
            </a:r>
            <a:r>
              <a:rPr lang="fr-FR" sz="1600" b="1" i="1" dirty="0" smtClean="0">
                <a:latin typeface="Times New Roman" panose="02020603050405020304" pitchFamily="18" charset="0"/>
                <a:cs typeface="Times New Roman" panose="02020603050405020304" pitchFamily="18" charset="0"/>
              </a:rPr>
              <a:t> de securitate </a:t>
            </a:r>
            <a:r>
              <a:rPr lang="fr-FR" sz="1600" b="1" i="1" dirty="0" err="1" smtClean="0">
                <a:latin typeface="Times New Roman" panose="02020603050405020304" pitchFamily="18" charset="0"/>
                <a:cs typeface="Times New Roman" panose="02020603050405020304" pitchFamily="18" charset="0"/>
              </a:rPr>
              <a:t>și</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apărare</a:t>
            </a:r>
            <a:r>
              <a:rPr lang="fr-FR" sz="1600" b="1" dirty="0" smtClean="0">
                <a:latin typeface="Times New Roman" panose="02020603050405020304" pitchFamily="18" charset="0"/>
                <a:cs typeface="Times New Roman" panose="02020603050405020304" pitchFamily="18" charset="0"/>
              </a:rPr>
              <a:t>. </a:t>
            </a:r>
            <a:r>
              <a:rPr lang="fr-FR" sz="1600" b="1" dirty="0" err="1" smtClean="0">
                <a:latin typeface="Times New Roman" panose="02020603050405020304" pitchFamily="18" charset="0"/>
                <a:cs typeface="Times New Roman" panose="02020603050405020304" pitchFamily="18" charset="0"/>
              </a:rPr>
              <a:t>Manual</a:t>
            </a:r>
            <a:r>
              <a:rPr lang="fr-FR" sz="1600" b="1" dirty="0" smtClean="0">
                <a:latin typeface="Times New Roman" panose="02020603050405020304" pitchFamily="18" charset="0"/>
                <a:cs typeface="Times New Roman" panose="02020603050405020304" pitchFamily="18" charset="0"/>
              </a:rPr>
              <a:t>. </a:t>
            </a:r>
            <a:r>
              <a:rPr lang="fr-FR" sz="1600" b="1" dirty="0" err="1" smtClean="0">
                <a:latin typeface="Times New Roman" panose="02020603050405020304" pitchFamily="18" charset="0"/>
                <a:cs typeface="Times New Roman" panose="02020603050405020304" pitchFamily="18" charset="0"/>
              </a:rPr>
              <a:t>Modulul</a:t>
            </a:r>
            <a:r>
              <a:rPr lang="fr-FR" sz="1600" b="1" dirty="0" smtClean="0">
                <a:latin typeface="Times New Roman" panose="02020603050405020304" pitchFamily="18" charset="0"/>
                <a:cs typeface="Times New Roman" panose="02020603050405020304" pitchFamily="18" charset="0"/>
              </a:rPr>
              <a:t> III:</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Abordarea</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integratoare</a:t>
            </a:r>
            <a:r>
              <a:rPr lang="fr-FR" sz="1600" b="1" i="1" dirty="0" smtClean="0">
                <a:latin typeface="Times New Roman" panose="02020603050405020304" pitchFamily="18" charset="0"/>
                <a:cs typeface="Times New Roman" panose="02020603050405020304" pitchFamily="18" charset="0"/>
              </a:rPr>
              <a:t> a </a:t>
            </a:r>
            <a:r>
              <a:rPr lang="fr-FR" sz="1600" b="1" i="1" dirty="0" err="1" smtClean="0">
                <a:latin typeface="Times New Roman" panose="02020603050405020304" pitchFamily="18" charset="0"/>
                <a:cs typeface="Times New Roman" panose="02020603050405020304" pitchFamily="18" charset="0"/>
              </a:rPr>
              <a:t>egalității</a:t>
            </a:r>
            <a:r>
              <a:rPr lang="fr-FR" sz="1600" b="1" i="1" dirty="0" smtClean="0">
                <a:latin typeface="Times New Roman" panose="02020603050405020304" pitchFamily="18" charset="0"/>
                <a:cs typeface="Times New Roman" panose="02020603050405020304" pitchFamily="18" charset="0"/>
              </a:rPr>
              <a:t> de </a:t>
            </a:r>
            <a:r>
              <a:rPr lang="fr-FR" sz="1600" b="1" i="1" dirty="0" err="1" smtClean="0">
                <a:latin typeface="Times New Roman" panose="02020603050405020304" pitchFamily="18" charset="0"/>
                <a:cs typeface="Times New Roman" panose="02020603050405020304" pitchFamily="18" charset="0"/>
              </a:rPr>
              <a:t>gen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în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secttorul</a:t>
            </a:r>
            <a:r>
              <a:rPr lang="fr-FR" sz="1600" b="1" i="1" dirty="0" smtClean="0">
                <a:latin typeface="Times New Roman" panose="02020603050405020304" pitchFamily="18" charset="0"/>
                <a:cs typeface="Times New Roman" panose="02020603050405020304" pitchFamily="18" charset="0"/>
              </a:rPr>
              <a:t> de </a:t>
            </a:r>
            <a:r>
              <a:rPr lang="fr-FR" sz="1600" b="1" i="1" dirty="0" err="1" smtClean="0">
                <a:latin typeface="Times New Roman" panose="02020603050405020304" pitchFamily="18" charset="0"/>
                <a:cs typeface="Times New Roman" panose="02020603050405020304" pitchFamily="18" charset="0"/>
              </a:rPr>
              <a:t>apărare</a:t>
            </a:r>
            <a:r>
              <a:rPr lang="fr-FR" sz="1600" b="1" i="1" dirty="0" smtClean="0">
                <a:latin typeface="Times New Roman" panose="02020603050405020304" pitchFamily="18" charset="0"/>
                <a:cs typeface="Times New Roman" panose="02020603050405020304" pitchFamily="18" charset="0"/>
              </a:rPr>
              <a:t>. </a:t>
            </a:r>
            <a:r>
              <a:rPr lang="fr-FR" sz="1600" b="1" dirty="0" err="1">
                <a:latin typeface="Times New Roman" panose="02020603050405020304" pitchFamily="18" charset="0"/>
                <a:cs typeface="Times New Roman" panose="02020603050405020304" pitchFamily="18" charset="0"/>
              </a:rPr>
              <a:t>Ch</a:t>
            </a:r>
            <a:r>
              <a:rPr lang="ro-RO" sz="1600" b="1" dirty="0">
                <a:latin typeface="Times New Roman" panose="02020603050405020304" pitchFamily="18" charset="0"/>
                <a:cs typeface="Times New Roman" panose="02020603050405020304" pitchFamily="18" charset="0"/>
              </a:rPr>
              <a:t>.: </a:t>
            </a:r>
            <a:r>
              <a:rPr lang="fr-FR" sz="1600" b="1" dirty="0" err="1" smtClean="0">
                <a:latin typeface="Times New Roman" panose="02020603050405020304" pitchFamily="18" charset="0"/>
                <a:cs typeface="Times New Roman" panose="02020603050405020304" pitchFamily="18" charset="0"/>
              </a:rPr>
              <a:t>Tipogr</a:t>
            </a:r>
            <a:r>
              <a:rPr lang="fr-FR" sz="1600" b="1" dirty="0" smtClean="0">
                <a:latin typeface="Times New Roman" panose="02020603050405020304" pitchFamily="18" charset="0"/>
                <a:cs typeface="Times New Roman" panose="02020603050405020304" pitchFamily="18" charset="0"/>
              </a:rPr>
              <a:t>. </a:t>
            </a:r>
            <a:r>
              <a:rPr lang="fr-FR" sz="1600" b="1" dirty="0" err="1">
                <a:latin typeface="Times New Roman" panose="02020603050405020304" pitchFamily="18" charset="0"/>
                <a:cs typeface="Times New Roman" panose="02020603050405020304" pitchFamily="18" charset="0"/>
              </a:rPr>
              <a:t>Centrală</a:t>
            </a:r>
            <a:r>
              <a:rPr lang="fr-FR" sz="1600" b="1" dirty="0" smtClean="0">
                <a:latin typeface="Times New Roman" panose="02020603050405020304" pitchFamily="18" charset="0"/>
                <a:cs typeface="Times New Roman" panose="02020603050405020304" pitchFamily="18" charset="0"/>
              </a:rPr>
              <a:t>, 2017, 160 p</a:t>
            </a:r>
            <a:r>
              <a:rPr lang="ro-RO" sz="1600" b="1" dirty="0" smtClean="0">
                <a:latin typeface="Times New Roman" panose="02020603050405020304" pitchFamily="18" charset="0"/>
                <a:cs typeface="Times New Roman" panose="02020603050405020304" pitchFamily="18" charset="0"/>
              </a:rPr>
              <a:t>.</a:t>
            </a:r>
            <a:endParaRPr lang="ro-RO" sz="1600" b="1" dirty="0">
              <a:latin typeface="Times New Roman" panose="02020603050405020304" pitchFamily="18" charset="0"/>
              <a:cs typeface="Times New Roman" panose="02020603050405020304" pitchFamily="18" charset="0"/>
            </a:endParaRPr>
          </a:p>
          <a:p>
            <a:pPr marL="180975" lvl="0" indent="-177800" algn="just" fontAlgn="base" hangingPunct="0">
              <a:buNone/>
            </a:pPr>
            <a:r>
              <a:rPr lang="ro-RO" sz="1600" b="1" dirty="0" smtClean="0">
                <a:latin typeface="Times New Roman" panose="02020603050405020304" pitchFamily="18" charset="0"/>
                <a:cs typeface="Times New Roman" panose="02020603050405020304" pitchFamily="18" charset="0"/>
              </a:rPr>
              <a:t>6. </a:t>
            </a:r>
            <a:r>
              <a:rPr lang="fr-FR" sz="1600" b="1" dirty="0" smtClean="0">
                <a:latin typeface="Times New Roman" panose="02020603050405020304" pitchFamily="18" charset="0"/>
                <a:cs typeface="Times New Roman" panose="02020603050405020304" pitchFamily="18" charset="0"/>
              </a:rPr>
              <a:t>ALBU, N. </a:t>
            </a:r>
            <a:r>
              <a:rPr lang="fr-FR" sz="1600" b="1" i="1" dirty="0" err="1" smtClean="0">
                <a:latin typeface="Times New Roman" panose="02020603050405020304" pitchFamily="18" charset="0"/>
                <a:cs typeface="Times New Roman" panose="02020603050405020304" pitchFamily="18" charset="0"/>
              </a:rPr>
              <a:t>Dimensiunea</a:t>
            </a:r>
            <a:r>
              <a:rPr lang="fr-FR" sz="1600" b="1" i="1" dirty="0" smtClean="0">
                <a:latin typeface="Times New Roman" panose="02020603050405020304" pitchFamily="18" charset="0"/>
                <a:cs typeface="Times New Roman" panose="02020603050405020304" pitchFamily="18" charset="0"/>
              </a:rPr>
              <a:t> de </a:t>
            </a:r>
            <a:r>
              <a:rPr lang="fr-FR" sz="1600" b="1" i="1" dirty="0" err="1" smtClean="0">
                <a:latin typeface="Times New Roman" panose="02020603050405020304" pitchFamily="18" charset="0"/>
                <a:cs typeface="Times New Roman" panose="02020603050405020304" pitchFamily="18" charset="0"/>
              </a:rPr>
              <a:t>gen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în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sectorul</a:t>
            </a:r>
            <a:r>
              <a:rPr lang="fr-FR" sz="1600" b="1" i="1" dirty="0" smtClean="0">
                <a:latin typeface="Times New Roman" panose="02020603050405020304" pitchFamily="18" charset="0"/>
                <a:cs typeface="Times New Roman" panose="02020603050405020304" pitchFamily="18" charset="0"/>
              </a:rPr>
              <a:t> de securitate </a:t>
            </a:r>
            <a:r>
              <a:rPr lang="fr-FR" sz="1600" b="1" i="1" dirty="0" err="1" smtClean="0">
                <a:latin typeface="Times New Roman" panose="02020603050405020304" pitchFamily="18" charset="0"/>
                <a:cs typeface="Times New Roman" panose="02020603050405020304" pitchFamily="18" charset="0"/>
              </a:rPr>
              <a:t>și</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apărare</a:t>
            </a:r>
            <a:r>
              <a:rPr lang="fr-FR" sz="1600" b="1" dirty="0" smtClean="0">
                <a:latin typeface="Times New Roman" panose="02020603050405020304" pitchFamily="18" charset="0"/>
                <a:cs typeface="Times New Roman" panose="02020603050405020304" pitchFamily="18" charset="0"/>
              </a:rPr>
              <a:t>. </a:t>
            </a:r>
            <a:r>
              <a:rPr lang="fr-FR" sz="1600" b="1" dirty="0" err="1" smtClean="0">
                <a:latin typeface="Times New Roman" panose="02020603050405020304" pitchFamily="18" charset="0"/>
                <a:cs typeface="Times New Roman" panose="02020603050405020304" pitchFamily="18" charset="0"/>
              </a:rPr>
              <a:t>Manual</a:t>
            </a:r>
            <a:r>
              <a:rPr lang="fr-FR" sz="1600" b="1" dirty="0" smtClean="0">
                <a:latin typeface="Times New Roman" panose="02020603050405020304" pitchFamily="18" charset="0"/>
                <a:cs typeface="Times New Roman" panose="02020603050405020304" pitchFamily="18" charset="0"/>
              </a:rPr>
              <a:t>.</a:t>
            </a:r>
            <a:r>
              <a:rPr lang="ro-RO" sz="1600" b="1" dirty="0" smtClean="0">
                <a:latin typeface="Times New Roman" panose="02020603050405020304" pitchFamily="18" charset="0"/>
                <a:cs typeface="Times New Roman" panose="02020603050405020304" pitchFamily="18" charset="0"/>
              </a:rPr>
              <a:t> </a:t>
            </a:r>
            <a:r>
              <a:rPr lang="fr-FR" sz="1600" b="1" dirty="0" err="1" smtClean="0">
                <a:latin typeface="Times New Roman" panose="02020603050405020304" pitchFamily="18" charset="0"/>
                <a:cs typeface="Times New Roman" panose="02020603050405020304" pitchFamily="18" charset="0"/>
              </a:rPr>
              <a:t>Modulul</a:t>
            </a:r>
            <a:r>
              <a:rPr lang="fr-FR" sz="1600" b="1" dirty="0" smtClean="0">
                <a:latin typeface="Times New Roman" panose="02020603050405020304" pitchFamily="18" charset="0"/>
                <a:cs typeface="Times New Roman" panose="02020603050405020304" pitchFamily="18" charset="0"/>
              </a:rPr>
              <a:t> IV:</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Violența</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sexuală</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și</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în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bază</a:t>
            </a:r>
            <a:r>
              <a:rPr lang="fr-FR" sz="1600" b="1" i="1" dirty="0" smtClean="0">
                <a:latin typeface="Times New Roman" panose="02020603050405020304" pitchFamily="18" charset="0"/>
                <a:cs typeface="Times New Roman" panose="02020603050405020304" pitchFamily="18" charset="0"/>
              </a:rPr>
              <a:t> de </a:t>
            </a:r>
            <a:r>
              <a:rPr lang="fr-FR" sz="1600" b="1" i="1" dirty="0" err="1" smtClean="0">
                <a:latin typeface="Times New Roman" panose="02020603050405020304" pitchFamily="18" charset="0"/>
                <a:cs typeface="Times New Roman" panose="02020603050405020304" pitchFamily="18" charset="0"/>
              </a:rPr>
              <a:t>gen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în</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condiții</a:t>
            </a:r>
            <a:r>
              <a:rPr lang="fr-FR" sz="1600" b="1" i="1" dirty="0" smtClean="0">
                <a:latin typeface="Times New Roman" panose="02020603050405020304" pitchFamily="18" charset="0"/>
                <a:cs typeface="Times New Roman" panose="02020603050405020304" pitchFamily="18" charset="0"/>
              </a:rPr>
              <a:t> de pace </a:t>
            </a:r>
            <a:r>
              <a:rPr lang="fr-FR" sz="1600" b="1" i="1" dirty="0" err="1" smtClean="0">
                <a:latin typeface="Times New Roman" panose="02020603050405020304" pitchFamily="18" charset="0"/>
                <a:cs typeface="Times New Roman" panose="02020603050405020304" pitchFamily="18" charset="0"/>
              </a:rPr>
              <a:t>și</a:t>
            </a:r>
            <a:r>
              <a:rPr lang="fr-FR" sz="1600" b="1" i="1" dirty="0" smtClean="0">
                <a:latin typeface="Times New Roman" panose="02020603050405020304" pitchFamily="18" charset="0"/>
                <a:cs typeface="Times New Roman" panose="02020603050405020304" pitchFamily="18" charset="0"/>
              </a:rPr>
              <a:t> </a:t>
            </a:r>
            <a:r>
              <a:rPr lang="fr-FR" sz="1600" b="1" i="1" dirty="0" err="1" smtClean="0">
                <a:latin typeface="Times New Roman" panose="02020603050405020304" pitchFamily="18" charset="0"/>
                <a:cs typeface="Times New Roman" panose="02020603050405020304" pitchFamily="18" charset="0"/>
              </a:rPr>
              <a:t>conflict</a:t>
            </a:r>
            <a:r>
              <a:rPr lang="fr-FR" sz="1600" b="1" i="1" dirty="0" smtClean="0">
                <a:latin typeface="Times New Roman" panose="02020603050405020304" pitchFamily="18" charset="0"/>
                <a:cs typeface="Times New Roman" panose="02020603050405020304" pitchFamily="18" charset="0"/>
              </a:rPr>
              <a:t>. </a:t>
            </a:r>
            <a:r>
              <a:rPr lang="fr-FR" sz="1600" b="1" dirty="0" err="1">
                <a:latin typeface="Times New Roman" panose="02020603050405020304" pitchFamily="18" charset="0"/>
                <a:cs typeface="Times New Roman" panose="02020603050405020304" pitchFamily="18" charset="0"/>
              </a:rPr>
              <a:t>Ch</a:t>
            </a:r>
            <a:r>
              <a:rPr lang="ro-RO" sz="1600" b="1" dirty="0">
                <a:latin typeface="Times New Roman" panose="02020603050405020304" pitchFamily="18" charset="0"/>
                <a:cs typeface="Times New Roman" panose="02020603050405020304" pitchFamily="18" charset="0"/>
              </a:rPr>
              <a:t>.: </a:t>
            </a:r>
            <a:r>
              <a:rPr lang="fr-FR" sz="1600" b="1" dirty="0" smtClean="0">
                <a:latin typeface="Times New Roman" panose="02020603050405020304" pitchFamily="18" charset="0"/>
                <a:cs typeface="Times New Roman" panose="02020603050405020304" pitchFamily="18" charset="0"/>
              </a:rPr>
              <a:t>T. </a:t>
            </a:r>
            <a:r>
              <a:rPr lang="fr-FR" sz="1600" b="1" dirty="0" err="1">
                <a:latin typeface="Times New Roman" panose="02020603050405020304" pitchFamily="18" charset="0"/>
                <a:cs typeface="Times New Roman" panose="02020603050405020304" pitchFamily="18" charset="0"/>
              </a:rPr>
              <a:t>Centrală</a:t>
            </a:r>
            <a:r>
              <a:rPr lang="fr-FR" sz="1600" b="1" dirty="0" smtClean="0">
                <a:latin typeface="Times New Roman" panose="02020603050405020304" pitchFamily="18" charset="0"/>
                <a:cs typeface="Times New Roman" panose="02020603050405020304" pitchFamily="18" charset="0"/>
              </a:rPr>
              <a:t>, 2017, 140 p. </a:t>
            </a:r>
            <a:endParaRPr lang="ro-RO" sz="1600" b="1" dirty="0">
              <a:latin typeface="Times New Roman" panose="02020603050405020304" pitchFamily="18" charset="0"/>
              <a:cs typeface="Times New Roman" panose="02020603050405020304" pitchFamily="18" charset="0"/>
            </a:endParaRPr>
          </a:p>
        </p:txBody>
      </p:sp>
      <p:pic>
        <p:nvPicPr>
          <p:cNvPr id="6"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2195737" y="1700808"/>
            <a:ext cx="1800200" cy="2448272"/>
          </a:xfrm>
          <a:prstGeom prst="rect">
            <a:avLst/>
          </a:prstGeom>
          <a:noFill/>
          <a:ln>
            <a:noFill/>
          </a:ln>
          <a:extLst/>
        </p:spPr>
      </p:pic>
      <p:pic>
        <p:nvPicPr>
          <p:cNvPr id="7"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539552" y="3878694"/>
            <a:ext cx="1800200" cy="2646649"/>
          </a:xfrm>
          <a:prstGeom prst="rect">
            <a:avLst/>
          </a:prstGeom>
          <a:noFill/>
          <a:ln>
            <a:noFill/>
          </a:ln>
          <a:extLst/>
        </p:spPr>
      </p:pic>
      <p:pic>
        <p:nvPicPr>
          <p:cNvPr id="8" name="Picture 3"/>
          <p:cNvPicPr/>
          <p:nvPr/>
        </p:nvPicPr>
        <p:blipFill>
          <a:blip r:embed="rId4">
            <a:extLst>
              <a:ext uri="{28A0092B-C50C-407E-A947-70E740481C1C}">
                <a14:useLocalDpi xmlns:a14="http://schemas.microsoft.com/office/drawing/2010/main" val="0"/>
              </a:ext>
            </a:extLst>
          </a:blip>
          <a:srcRect/>
          <a:stretch>
            <a:fillRect/>
          </a:stretch>
        </p:blipFill>
        <p:spPr bwMode="auto">
          <a:xfrm>
            <a:off x="2339752" y="4221088"/>
            <a:ext cx="1800200" cy="2465918"/>
          </a:xfrm>
          <a:prstGeom prst="rect">
            <a:avLst/>
          </a:prstGeom>
          <a:noFill/>
          <a:ln>
            <a:noFill/>
          </a:ln>
          <a:extLst/>
        </p:spPr>
      </p:pic>
      <p:pic>
        <p:nvPicPr>
          <p:cNvPr id="4" name="Picture 1"/>
          <p:cNvPicPr/>
          <p:nvPr/>
        </p:nvPicPr>
        <p:blipFill>
          <a:blip r:embed="rId5">
            <a:extLst>
              <a:ext uri="{28A0092B-C50C-407E-A947-70E740481C1C}">
                <a14:useLocalDpi xmlns:a14="http://schemas.microsoft.com/office/drawing/2010/main" val="0"/>
              </a:ext>
            </a:extLst>
          </a:blip>
          <a:srcRect/>
          <a:stretch>
            <a:fillRect/>
          </a:stretch>
        </p:blipFill>
        <p:spPr bwMode="auto">
          <a:xfrm>
            <a:off x="467544" y="1512724"/>
            <a:ext cx="1728192" cy="2376264"/>
          </a:xfrm>
          <a:prstGeom prst="rect">
            <a:avLst/>
          </a:prstGeom>
          <a:noFill/>
          <a:ln>
            <a:noFill/>
          </a:ln>
          <a:extLst/>
        </p:spPr>
      </p:pic>
    </p:spTree>
    <p:extLst>
      <p:ext uri="{BB962C8B-B14F-4D97-AF65-F5344CB8AC3E}">
        <p14:creationId xmlns:p14="http://schemas.microsoft.com/office/powerpoint/2010/main" val="3455224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a:xfrm>
            <a:off x="251520" y="1"/>
            <a:ext cx="8640960" cy="1052735"/>
          </a:xfrm>
        </p:spPr>
        <p:txBody>
          <a:bodyPr>
            <a:normAutofit/>
          </a:bodyPr>
          <a:lstStyle/>
          <a:p>
            <a:r>
              <a:rPr lang="ro-RO" altLang="ro-RO" sz="2800" b="1" dirty="0" smtClean="0">
                <a:latin typeface="Times New Roman" pitchFamily="18" charset="0"/>
                <a:cs typeface="Times New Roman" pitchFamily="18" charset="0"/>
              </a:rPr>
              <a:t>Elaborări de acte și avize în anul 2017 (selectiv):</a:t>
            </a:r>
            <a:endParaRPr lang="ro-RO" sz="2800" dirty="0"/>
          </a:p>
        </p:txBody>
      </p:sp>
      <p:sp>
        <p:nvSpPr>
          <p:cNvPr id="4" name="Substituent conținut 3"/>
          <p:cNvSpPr>
            <a:spLocks noGrp="1"/>
          </p:cNvSpPr>
          <p:nvPr>
            <p:ph type="subTitle" idx="1"/>
          </p:nvPr>
        </p:nvSpPr>
        <p:spPr>
          <a:xfrm>
            <a:off x="0" y="1052736"/>
            <a:ext cx="8964613" cy="5471888"/>
          </a:xfrm>
        </p:spPr>
        <p:txBody>
          <a:bodyPr numCol="2">
            <a:noAutofit/>
          </a:bodyPr>
          <a:lstStyle/>
          <a:p>
            <a:pPr marL="266700" indent="-180975" algn="just">
              <a:buFont typeface="Arial" panose="020B0604020202020204" pitchFamily="34" charset="0"/>
              <a:buChar char="•"/>
            </a:pPr>
            <a:endParaRPr lang="ro-RO" sz="1700" dirty="0" smtClean="0">
              <a:solidFill>
                <a:schemeClr val="tx1"/>
              </a:solidFill>
              <a:latin typeface="Times New Roman" panose="02020603050405020304" pitchFamily="18" charset="0"/>
              <a:cs typeface="Times New Roman" panose="02020603050405020304" pitchFamily="18" charset="0"/>
            </a:endParaRPr>
          </a:p>
          <a:p>
            <a:pPr marL="266700" indent="-180975" algn="just">
              <a:buFont typeface="Arial" panose="020B0604020202020204" pitchFamily="34" charset="0"/>
              <a:buChar char="•"/>
            </a:pPr>
            <a:endParaRPr lang="ro-RO" sz="1700" dirty="0">
              <a:solidFill>
                <a:schemeClr val="tx1"/>
              </a:solidFill>
              <a:latin typeface="Times New Roman" panose="02020603050405020304" pitchFamily="18" charset="0"/>
              <a:cs typeface="Times New Roman" panose="02020603050405020304" pitchFamily="18" charset="0"/>
            </a:endParaRPr>
          </a:p>
          <a:p>
            <a:pPr marL="266700" indent="-180975" algn="just">
              <a:buFont typeface="Arial" panose="020B0604020202020204" pitchFamily="34" charset="0"/>
              <a:buChar char="•"/>
            </a:pPr>
            <a:endParaRPr lang="ro-RO" sz="1700" dirty="0" smtClean="0">
              <a:solidFill>
                <a:schemeClr val="tx1"/>
              </a:solidFill>
              <a:latin typeface="Times New Roman" panose="02020603050405020304" pitchFamily="18" charset="0"/>
              <a:cs typeface="Times New Roman" panose="02020603050405020304" pitchFamily="18" charset="0"/>
            </a:endParaRPr>
          </a:p>
          <a:p>
            <a:pPr marL="266700" indent="-180975" algn="just">
              <a:buFont typeface="Arial" panose="020B0604020202020204" pitchFamily="34" charset="0"/>
              <a:buChar char="•"/>
            </a:pPr>
            <a:endParaRPr lang="ro-RO" sz="1200" dirty="0">
              <a:solidFill>
                <a:schemeClr val="tx1"/>
              </a:solidFill>
              <a:latin typeface="Times New Roman" panose="02020603050405020304" pitchFamily="18" charset="0"/>
              <a:cs typeface="Times New Roman" panose="02020603050405020304" pitchFamily="18" charset="0"/>
            </a:endParaRPr>
          </a:p>
          <a:p>
            <a:pPr marL="266700" indent="-180975" algn="just">
              <a:buFont typeface="Arial" panose="020B0604020202020204" pitchFamily="34" charset="0"/>
              <a:buChar char="•"/>
            </a:pPr>
            <a:endParaRPr lang="ro-RO" sz="1200" dirty="0" smtClean="0">
              <a:solidFill>
                <a:schemeClr val="tx1"/>
              </a:solidFill>
              <a:latin typeface="Times New Roman" panose="02020603050405020304" pitchFamily="18" charset="0"/>
              <a:cs typeface="Times New Roman" panose="02020603050405020304" pitchFamily="18" charset="0"/>
            </a:endParaRPr>
          </a:p>
          <a:p>
            <a:pPr marL="266700" indent="-180975" algn="just">
              <a:buFont typeface="Arial" panose="020B0604020202020204" pitchFamily="34" charset="0"/>
              <a:buChar char="•"/>
            </a:pPr>
            <a:endParaRPr lang="ro-RO" sz="1200" dirty="0">
              <a:solidFill>
                <a:schemeClr val="tx1"/>
              </a:solidFill>
              <a:latin typeface="Times New Roman" panose="02020603050405020304" pitchFamily="18" charset="0"/>
              <a:cs typeface="Times New Roman" panose="02020603050405020304" pitchFamily="18" charset="0"/>
            </a:endParaRPr>
          </a:p>
          <a:p>
            <a:pPr marL="266700" indent="-180975" algn="just">
              <a:buFont typeface="Arial" panose="020B0604020202020204" pitchFamily="34" charset="0"/>
              <a:buChar char="•"/>
            </a:pPr>
            <a:endParaRPr lang="ro-RO" sz="1700" dirty="0" smtClean="0">
              <a:solidFill>
                <a:schemeClr val="tx1"/>
              </a:solidFill>
              <a:latin typeface="Times New Roman" panose="02020603050405020304" pitchFamily="18" charset="0"/>
              <a:cs typeface="Times New Roman" panose="02020603050405020304" pitchFamily="18" charset="0"/>
            </a:endParaRPr>
          </a:p>
          <a:p>
            <a:pPr marL="266700" indent="-180975" algn="just">
              <a:buFont typeface="Arial" panose="020B0604020202020204" pitchFamily="34" charset="0"/>
              <a:buChar char="•"/>
            </a:pPr>
            <a:r>
              <a:rPr lang="fr-FR" sz="1600" dirty="0" err="1" smtClean="0">
                <a:solidFill>
                  <a:schemeClr val="tx1"/>
                </a:solidFill>
                <a:latin typeface="Times New Roman" panose="02020603050405020304" pitchFamily="18" charset="0"/>
                <a:cs typeface="Times New Roman" panose="02020603050405020304" pitchFamily="18" charset="0"/>
              </a:rPr>
              <a:t>Proiect</a:t>
            </a:r>
            <a:r>
              <a:rPr lang="fr-FR" sz="1600" dirty="0" smtClean="0">
                <a:solidFill>
                  <a:schemeClr val="tx1"/>
                </a:solidFill>
                <a:latin typeface="Times New Roman" panose="02020603050405020304" pitchFamily="18" charset="0"/>
                <a:cs typeface="Times New Roman" panose="02020603050405020304" pitchFamily="18" charset="0"/>
              </a:rPr>
              <a:t> </a:t>
            </a:r>
            <a:r>
              <a:rPr lang="fr-FR" sz="1600" dirty="0">
                <a:solidFill>
                  <a:schemeClr val="tx1"/>
                </a:solidFill>
                <a:latin typeface="Times New Roman" panose="02020603050405020304" pitchFamily="18" charset="0"/>
                <a:cs typeface="Times New Roman" panose="02020603050405020304" pitchFamily="18" charset="0"/>
              </a:rPr>
              <a:t>de Lege </a:t>
            </a:r>
            <a:r>
              <a:rPr lang="fr-FR" sz="1600" dirty="0" err="1">
                <a:solidFill>
                  <a:schemeClr val="tx1"/>
                </a:solidFill>
                <a:latin typeface="Times New Roman" panose="02020603050405020304" pitchFamily="18" charset="0"/>
                <a:cs typeface="Times New Roman" panose="02020603050405020304" pitchFamily="18" charset="0"/>
              </a:rPr>
              <a:t>pentru</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modificarea</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și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completarea</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Codului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cu</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privire</a:t>
            </a:r>
            <a:r>
              <a:rPr lang="fr-FR" sz="1600" dirty="0">
                <a:solidFill>
                  <a:schemeClr val="tx1"/>
                </a:solidFill>
                <a:latin typeface="Times New Roman" panose="02020603050405020304" pitchFamily="18" charset="0"/>
                <a:cs typeface="Times New Roman" panose="02020603050405020304" pitchFamily="18" charset="0"/>
              </a:rPr>
              <a:t> la </a:t>
            </a:r>
            <a:r>
              <a:rPr lang="ro-RO" sz="1600" dirty="0" smtClean="0">
                <a:solidFill>
                  <a:schemeClr val="tx1"/>
                </a:solidFill>
                <a:latin typeface="Times New Roman" panose="02020603050405020304" pitchFamily="18" charset="0"/>
                <a:cs typeface="Times New Roman" panose="02020603050405020304" pitchFamily="18" charset="0"/>
              </a:rPr>
              <a:t>ș</a:t>
            </a:r>
            <a:r>
              <a:rPr lang="fr-FR" sz="1600" dirty="0" err="1" smtClean="0">
                <a:solidFill>
                  <a:schemeClr val="tx1"/>
                </a:solidFill>
                <a:latin typeface="Times New Roman" panose="02020603050405020304" pitchFamily="18" charset="0"/>
                <a:cs typeface="Times New Roman" panose="02020603050405020304" pitchFamily="18" charset="0"/>
              </a:rPr>
              <a:t>tiin</a:t>
            </a:r>
            <a:r>
              <a:rPr lang="ro-RO" sz="1600" dirty="0" err="1" smtClean="0">
                <a:solidFill>
                  <a:schemeClr val="tx1"/>
                </a:solidFill>
                <a:latin typeface="Times New Roman" panose="02020603050405020304" pitchFamily="18" charset="0"/>
                <a:cs typeface="Times New Roman" panose="02020603050405020304" pitchFamily="18" charset="0"/>
              </a:rPr>
              <a:t>ță</a:t>
            </a:r>
            <a:r>
              <a:rPr lang="fr-FR" sz="1600" dirty="0" smtClean="0">
                <a:solidFill>
                  <a:schemeClr val="tx1"/>
                </a:solidFill>
                <a:latin typeface="Times New Roman" panose="02020603050405020304" pitchFamily="18" charset="0"/>
                <a:cs typeface="Times New Roman" panose="02020603050405020304" pitchFamily="18" charset="0"/>
              </a:rPr>
              <a:t> </a:t>
            </a:r>
            <a:r>
              <a:rPr lang="ro-RO" sz="1600" dirty="0" smtClean="0">
                <a:solidFill>
                  <a:schemeClr val="tx1"/>
                </a:solidFill>
                <a:latin typeface="Times New Roman" panose="02020603050405020304" pitchFamily="18" charset="0"/>
                <a:cs typeface="Times New Roman" panose="02020603050405020304" pitchFamily="18" charset="0"/>
              </a:rPr>
              <a:t>ș</a:t>
            </a:r>
            <a:r>
              <a:rPr lang="fr-FR" sz="1600" dirty="0" smtClean="0">
                <a:solidFill>
                  <a:schemeClr val="tx1"/>
                </a:solidFill>
                <a:latin typeface="Times New Roman" panose="02020603050405020304" pitchFamily="18" charset="0"/>
                <a:cs typeface="Times New Roman" panose="02020603050405020304" pitchFamily="18" charset="0"/>
              </a:rPr>
              <a:t>i </a:t>
            </a:r>
            <a:r>
              <a:rPr lang="fr-FR" sz="1600" dirty="0" err="1">
                <a:solidFill>
                  <a:schemeClr val="tx1"/>
                </a:solidFill>
                <a:latin typeface="Times New Roman" panose="02020603050405020304" pitchFamily="18" charset="0"/>
                <a:cs typeface="Times New Roman" panose="02020603050405020304" pitchFamily="18" charset="0"/>
              </a:rPr>
              <a:t>inovare</a:t>
            </a:r>
            <a:r>
              <a:rPr lang="ro-RO" sz="1600" dirty="0">
                <a:solidFill>
                  <a:schemeClr val="tx1"/>
                </a:solidFill>
                <a:latin typeface="Times New Roman" panose="02020603050405020304" pitchFamily="18" charset="0"/>
                <a:cs typeface="Times New Roman" panose="02020603050405020304" pitchFamily="18" charset="0"/>
              </a:rPr>
              <a:t>;</a:t>
            </a:r>
          </a:p>
          <a:p>
            <a:pPr marL="266700" indent="-180975" algn="just">
              <a:buFont typeface="Arial" panose="020B0604020202020204" pitchFamily="34" charset="0"/>
              <a:buChar char="•"/>
            </a:pPr>
            <a:r>
              <a:rPr lang="fr-FR" sz="1600" dirty="0" err="1" smtClean="0">
                <a:solidFill>
                  <a:schemeClr val="tx1"/>
                </a:solidFill>
                <a:latin typeface="Times New Roman" panose="02020603050405020304" pitchFamily="18" charset="0"/>
                <a:cs typeface="Times New Roman" panose="02020603050405020304" pitchFamily="18" charset="0"/>
              </a:rPr>
              <a:t>Estimarea</a:t>
            </a:r>
            <a:r>
              <a:rPr lang="fr-FR" sz="1600" dirty="0" smtClean="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și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redactarea</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variantei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MEc</a:t>
            </a:r>
            <a:r>
              <a:rPr lang="fr-FR" sz="1600" dirty="0">
                <a:solidFill>
                  <a:schemeClr val="tx1"/>
                </a:solidFill>
                <a:latin typeface="Times New Roman" panose="02020603050405020304" pitchFamily="18" charset="0"/>
                <a:cs typeface="Times New Roman" panose="02020603050405020304" pitchFamily="18" charset="0"/>
              </a:rPr>
              <a:t> si </a:t>
            </a:r>
            <a:r>
              <a:rPr lang="ro-RO" sz="1600" dirty="0" smtClean="0">
                <a:solidFill>
                  <a:schemeClr val="tx1"/>
                </a:solidFill>
                <a:latin typeface="Times New Roman" panose="02020603050405020304" pitchFamily="18" charset="0"/>
                <a:cs typeface="Times New Roman" panose="02020603050405020304" pitchFamily="18" charset="0"/>
              </a:rPr>
              <a:t>a </a:t>
            </a:r>
            <a:r>
              <a:rPr lang="fr-FR" sz="1600" dirty="0" smtClean="0">
                <a:solidFill>
                  <a:schemeClr val="tx1"/>
                </a:solidFill>
                <a:latin typeface="Times New Roman" panose="02020603050405020304" pitchFamily="18" charset="0"/>
                <a:cs typeface="Times New Roman" panose="02020603050405020304" pitchFamily="18" charset="0"/>
              </a:rPr>
              <a:t>A</a:t>
            </a:r>
            <a:r>
              <a:rPr lang="ro-RO" sz="1600" dirty="0">
                <a:solidFill>
                  <a:schemeClr val="tx1"/>
                </a:solidFill>
                <a:latin typeface="Times New Roman" panose="02020603050405020304" pitchFamily="18" charset="0"/>
                <a:cs typeface="Times New Roman" panose="02020603050405020304" pitchFamily="18" charset="0"/>
              </a:rPr>
              <a:t>Ș</a:t>
            </a:r>
            <a:r>
              <a:rPr lang="fr-FR" sz="1600" dirty="0">
                <a:solidFill>
                  <a:schemeClr val="tx1"/>
                </a:solidFill>
                <a:latin typeface="Times New Roman" panose="02020603050405020304" pitchFamily="18" charset="0"/>
                <a:cs typeface="Times New Roman" panose="02020603050405020304" pitchFamily="18" charset="0"/>
              </a:rPr>
              <a:t>M a </a:t>
            </a:r>
            <a:r>
              <a:rPr lang="fr-FR" sz="1600" dirty="0" err="1">
                <a:solidFill>
                  <a:schemeClr val="tx1"/>
                </a:solidFill>
                <a:latin typeface="Times New Roman" panose="02020603050405020304" pitchFamily="18" charset="0"/>
                <a:cs typeface="Times New Roman" panose="02020603050405020304" pitchFamily="18" charset="0"/>
              </a:rPr>
              <a:t>proiectului</a:t>
            </a:r>
            <a:r>
              <a:rPr lang="fr-FR" sz="1600" dirty="0">
                <a:solidFill>
                  <a:schemeClr val="tx1"/>
                </a:solidFill>
                <a:latin typeface="Times New Roman" panose="02020603050405020304" pitchFamily="18" charset="0"/>
                <a:cs typeface="Times New Roman" panose="02020603050405020304" pitchFamily="18" charset="0"/>
              </a:rPr>
              <a:t> de Lege </a:t>
            </a:r>
            <a:r>
              <a:rPr lang="fr-FR" sz="1600" dirty="0" smtClean="0">
                <a:solidFill>
                  <a:schemeClr val="tx1"/>
                </a:solidFill>
                <a:latin typeface="Times New Roman" panose="02020603050405020304" pitchFamily="18" charset="0"/>
                <a:cs typeface="Times New Roman" panose="02020603050405020304" pitchFamily="18" charset="0"/>
              </a:rPr>
              <a:t>de </a:t>
            </a:r>
            <a:r>
              <a:rPr lang="fr-FR" sz="1600" dirty="0" err="1">
                <a:solidFill>
                  <a:schemeClr val="tx1"/>
                </a:solidFill>
                <a:latin typeface="Times New Roman" panose="02020603050405020304" pitchFamily="18" charset="0"/>
                <a:cs typeface="Times New Roman" panose="02020603050405020304" pitchFamily="18" charset="0"/>
              </a:rPr>
              <a:t>modificarea</a:t>
            </a:r>
            <a:r>
              <a:rPr lang="fr-FR" sz="1600" dirty="0">
                <a:solidFill>
                  <a:schemeClr val="tx1"/>
                </a:solidFill>
                <a:latin typeface="Times New Roman" panose="02020603050405020304" pitchFamily="18" charset="0"/>
                <a:cs typeface="Times New Roman" panose="02020603050405020304" pitchFamily="18" charset="0"/>
              </a:rPr>
              <a:t> </a:t>
            </a:r>
            <a:r>
              <a:rPr lang="ro-RO" sz="1600" dirty="0">
                <a:solidFill>
                  <a:schemeClr val="tx1"/>
                </a:solidFill>
                <a:latin typeface="Times New Roman" panose="02020603050405020304" pitchFamily="18" charset="0"/>
                <a:cs typeface="Times New Roman" panose="02020603050405020304" pitchFamily="18" charset="0"/>
              </a:rPr>
              <a:t>ș</a:t>
            </a:r>
            <a:r>
              <a:rPr lang="fr-FR" sz="1600" dirty="0">
                <a:solidFill>
                  <a:schemeClr val="tx1"/>
                </a:solidFill>
                <a:latin typeface="Times New Roman" panose="02020603050405020304" pitchFamily="18" charset="0"/>
                <a:cs typeface="Times New Roman" panose="02020603050405020304" pitchFamily="18" charset="0"/>
              </a:rPr>
              <a:t>i </a:t>
            </a:r>
            <a:r>
              <a:rPr lang="fr-FR" sz="1600" dirty="0" err="1" smtClean="0">
                <a:solidFill>
                  <a:schemeClr val="tx1"/>
                </a:solidFill>
                <a:latin typeface="Times New Roman" panose="02020603050405020304" pitchFamily="18" charset="0"/>
                <a:cs typeface="Times New Roman" panose="02020603050405020304" pitchFamily="18" charset="0"/>
              </a:rPr>
              <a:t>completare</a:t>
            </a:r>
            <a:r>
              <a:rPr lang="ro-RO" sz="1600" dirty="0" smtClean="0">
                <a:solidFill>
                  <a:schemeClr val="tx1"/>
                </a:solidFill>
                <a:latin typeface="Times New Roman" panose="02020603050405020304" pitchFamily="18" charset="0"/>
                <a:cs typeface="Times New Roman" panose="02020603050405020304" pitchFamily="18" charset="0"/>
              </a:rPr>
              <a:t> </a:t>
            </a:r>
            <a:r>
              <a:rPr lang="fr-FR" sz="1600" dirty="0" smtClean="0">
                <a:solidFill>
                  <a:schemeClr val="tx1"/>
                </a:solidFill>
                <a:latin typeface="Times New Roman" panose="02020603050405020304" pitchFamily="18" charset="0"/>
                <a:cs typeface="Times New Roman" panose="02020603050405020304" pitchFamily="18" charset="0"/>
              </a:rPr>
              <a:t>a </a:t>
            </a:r>
            <a:r>
              <a:rPr lang="fr-FR" sz="1600" dirty="0" err="1">
                <a:solidFill>
                  <a:schemeClr val="tx1"/>
                </a:solidFill>
                <a:latin typeface="Times New Roman" panose="02020603050405020304" pitchFamily="18" charset="0"/>
                <a:cs typeface="Times New Roman" panose="02020603050405020304" pitchFamily="18" charset="0"/>
              </a:rPr>
              <a:t>Codului</a:t>
            </a:r>
            <a:r>
              <a:rPr lang="fr-FR" sz="1600" dirty="0">
                <a:solidFill>
                  <a:schemeClr val="tx1"/>
                </a:solidFill>
                <a:latin typeface="Times New Roman" panose="02020603050405020304" pitchFamily="18" charset="0"/>
                <a:cs typeface="Times New Roman" panose="02020603050405020304" pitchFamily="18" charset="0"/>
              </a:rPr>
              <a:t> </a:t>
            </a:r>
            <a:r>
              <a:rPr lang="ro-RO" sz="1600" dirty="0">
                <a:solidFill>
                  <a:schemeClr val="tx1"/>
                </a:solidFill>
                <a:latin typeface="Times New Roman" panose="02020603050405020304" pitchFamily="18" charset="0"/>
                <a:cs typeface="Times New Roman" panose="02020603050405020304" pitchFamily="18" charset="0"/>
              </a:rPr>
              <a:t>ș</a:t>
            </a:r>
            <a:r>
              <a:rPr lang="fr-FR" sz="1600" dirty="0" err="1">
                <a:solidFill>
                  <a:schemeClr val="tx1"/>
                </a:solidFill>
                <a:latin typeface="Times New Roman" panose="02020603050405020304" pitchFamily="18" charset="0"/>
                <a:cs typeface="Times New Roman" panose="02020603050405020304" pitchFamily="18" charset="0"/>
              </a:rPr>
              <a:t>tiin</a:t>
            </a:r>
            <a:r>
              <a:rPr lang="ro-RO" sz="1600" dirty="0">
                <a:solidFill>
                  <a:schemeClr val="tx1"/>
                </a:solidFill>
                <a:latin typeface="Times New Roman" panose="02020603050405020304" pitchFamily="18" charset="0"/>
                <a:cs typeface="Times New Roman" panose="02020603050405020304" pitchFamily="18" charset="0"/>
              </a:rPr>
              <a:t>ț</a:t>
            </a:r>
            <a:r>
              <a:rPr lang="fr-FR" sz="1600" dirty="0" err="1">
                <a:solidFill>
                  <a:schemeClr val="tx1"/>
                </a:solidFill>
                <a:latin typeface="Times New Roman" panose="02020603050405020304" pitchFamily="18" charset="0"/>
                <a:cs typeface="Times New Roman" panose="02020603050405020304" pitchFamily="18" charset="0"/>
              </a:rPr>
              <a:t>ei</a:t>
            </a:r>
            <a:r>
              <a:rPr lang="fr-FR" sz="1600" dirty="0">
                <a:solidFill>
                  <a:schemeClr val="tx1"/>
                </a:solidFill>
                <a:latin typeface="Times New Roman" panose="02020603050405020304" pitchFamily="18" charset="0"/>
                <a:cs typeface="Times New Roman" panose="02020603050405020304" pitchFamily="18" charset="0"/>
              </a:rPr>
              <a:t> </a:t>
            </a:r>
            <a:r>
              <a:rPr lang="ro-RO" sz="1600" dirty="0">
                <a:solidFill>
                  <a:schemeClr val="tx1"/>
                </a:solidFill>
                <a:latin typeface="Times New Roman" panose="02020603050405020304" pitchFamily="18" charset="0"/>
                <a:cs typeface="Times New Roman" panose="02020603050405020304" pitchFamily="18" charset="0"/>
              </a:rPr>
              <a:t>ș</a:t>
            </a:r>
            <a:r>
              <a:rPr lang="fr-FR" sz="1600" dirty="0">
                <a:solidFill>
                  <a:schemeClr val="tx1"/>
                </a:solidFill>
                <a:latin typeface="Times New Roman" panose="02020603050405020304" pitchFamily="18" charset="0"/>
                <a:cs typeface="Times New Roman" panose="02020603050405020304" pitchFamily="18" charset="0"/>
              </a:rPr>
              <a:t>i </a:t>
            </a:r>
            <a:r>
              <a:rPr lang="fr-FR" sz="1600" dirty="0" err="1">
                <a:solidFill>
                  <a:schemeClr val="tx1"/>
                </a:solidFill>
                <a:latin typeface="Times New Roman" panose="02020603050405020304" pitchFamily="18" charset="0"/>
                <a:cs typeface="Times New Roman" panose="02020603050405020304" pitchFamily="18" charset="0"/>
              </a:rPr>
              <a:t>inov</a:t>
            </a:r>
            <a:r>
              <a:rPr lang="ro-RO" sz="1600" dirty="0">
                <a:solidFill>
                  <a:schemeClr val="tx1"/>
                </a:solidFill>
                <a:latin typeface="Times New Roman" panose="02020603050405020304" pitchFamily="18" charset="0"/>
                <a:cs typeface="Times New Roman" panose="02020603050405020304" pitchFamily="18" charset="0"/>
              </a:rPr>
              <a:t>ă</a:t>
            </a:r>
            <a:r>
              <a:rPr lang="fr-FR" sz="1600" dirty="0" err="1">
                <a:solidFill>
                  <a:schemeClr val="tx1"/>
                </a:solidFill>
                <a:latin typeface="Times New Roman" panose="02020603050405020304" pitchFamily="18" charset="0"/>
                <a:cs typeface="Times New Roman" panose="02020603050405020304" pitchFamily="18" charset="0"/>
              </a:rPr>
              <a:t>rii</a:t>
            </a:r>
            <a:r>
              <a:rPr lang="ro-RO" sz="1600" dirty="0">
                <a:solidFill>
                  <a:schemeClr val="tx1"/>
                </a:solidFill>
                <a:latin typeface="Times New Roman" panose="02020603050405020304" pitchFamily="18" charset="0"/>
                <a:cs typeface="Times New Roman" panose="02020603050405020304" pitchFamily="18" charset="0"/>
              </a:rPr>
              <a:t>;</a:t>
            </a:r>
          </a:p>
          <a:p>
            <a:pPr marL="266700" indent="-180975" algn="just">
              <a:buFont typeface="Arial" panose="020B0604020202020204" pitchFamily="34" charset="0"/>
              <a:buChar char="•"/>
            </a:pPr>
            <a:r>
              <a:rPr lang="fr-FR" sz="1600" dirty="0" err="1" smtClean="0">
                <a:solidFill>
                  <a:schemeClr val="tx1"/>
                </a:solidFill>
                <a:latin typeface="Times New Roman" panose="02020603050405020304" pitchFamily="18" charset="0"/>
                <a:cs typeface="Times New Roman" panose="02020603050405020304" pitchFamily="18" charset="0"/>
              </a:rPr>
              <a:t>Avizarea</a:t>
            </a:r>
            <a:r>
              <a:rPr lang="fr-FR" sz="1600" dirty="0" smtClean="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proiectului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Dispoziţiei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Guvernului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Privind</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instituirea</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Grupului</a:t>
            </a:r>
            <a:r>
              <a:rPr lang="fr-FR" sz="1600" dirty="0">
                <a:solidFill>
                  <a:schemeClr val="tx1"/>
                </a:solidFill>
                <a:latin typeface="Times New Roman" panose="02020603050405020304" pitchFamily="18" charset="0"/>
                <a:cs typeface="Times New Roman" panose="02020603050405020304" pitchFamily="18" charset="0"/>
              </a:rPr>
              <a:t> de </a:t>
            </a:r>
            <a:r>
              <a:rPr lang="fr-FR" sz="1600" dirty="0" err="1">
                <a:solidFill>
                  <a:schemeClr val="tx1"/>
                </a:solidFill>
                <a:latin typeface="Times New Roman" panose="02020603050405020304" pitchFamily="18" charset="0"/>
                <a:cs typeface="Times New Roman" panose="02020603050405020304" pitchFamily="18" charset="0"/>
              </a:rPr>
              <a:t>lucru</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pentru</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elaborarea</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Planului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naţional</a:t>
            </a:r>
            <a:r>
              <a:rPr lang="fr-FR" sz="1600" dirty="0">
                <a:solidFill>
                  <a:schemeClr val="tx1"/>
                </a:solidFill>
                <a:latin typeface="Times New Roman" panose="02020603050405020304" pitchFamily="18" charset="0"/>
                <a:cs typeface="Times New Roman" panose="02020603050405020304" pitchFamily="18" charset="0"/>
              </a:rPr>
              <a:t> de </a:t>
            </a:r>
            <a:r>
              <a:rPr lang="fr-FR" sz="1600" dirty="0" err="1">
                <a:solidFill>
                  <a:schemeClr val="tx1"/>
                </a:solidFill>
                <a:latin typeface="Times New Roman" panose="02020603050405020304" pitchFamily="18" charset="0"/>
                <a:cs typeface="Times New Roman" panose="02020603050405020304" pitchFamily="18" charset="0"/>
              </a:rPr>
              <a:t>acţiuni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cu</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privire</a:t>
            </a:r>
            <a:r>
              <a:rPr lang="fr-FR" sz="1600" dirty="0">
                <a:solidFill>
                  <a:schemeClr val="tx1"/>
                </a:solidFill>
                <a:latin typeface="Times New Roman" panose="02020603050405020304" pitchFamily="18" charset="0"/>
                <a:cs typeface="Times New Roman" panose="02020603050405020304" pitchFamily="18" charset="0"/>
              </a:rPr>
              <a:t> la </a:t>
            </a:r>
            <a:r>
              <a:rPr lang="fr-FR" sz="1600" dirty="0" err="1">
                <a:solidFill>
                  <a:schemeClr val="tx1"/>
                </a:solidFill>
                <a:latin typeface="Times New Roman" panose="02020603050405020304" pitchFamily="18" charset="0"/>
                <a:cs typeface="Times New Roman" panose="02020603050405020304" pitchFamily="18" charset="0"/>
              </a:rPr>
              <a:t>implementarea</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Rezoluţiei</a:t>
            </a:r>
            <a:r>
              <a:rPr lang="fr-FR" sz="1600" dirty="0">
                <a:solidFill>
                  <a:schemeClr val="tx1"/>
                </a:solidFill>
                <a:latin typeface="Times New Roman" panose="02020603050405020304" pitchFamily="18" charset="0"/>
                <a:cs typeface="Times New Roman" panose="02020603050405020304" pitchFamily="18" charset="0"/>
              </a:rPr>
              <a:t> 1325 a </a:t>
            </a:r>
            <a:r>
              <a:rPr lang="fr-FR" sz="1600" dirty="0" err="1">
                <a:solidFill>
                  <a:schemeClr val="tx1"/>
                </a:solidFill>
                <a:latin typeface="Times New Roman" panose="02020603050405020304" pitchFamily="18" charset="0"/>
                <a:cs typeface="Times New Roman" panose="02020603050405020304" pitchFamily="18" charset="0"/>
              </a:rPr>
              <a:t>Consiliului</a:t>
            </a:r>
            <a:r>
              <a:rPr lang="fr-FR" sz="1600" dirty="0">
                <a:solidFill>
                  <a:schemeClr val="tx1"/>
                </a:solidFill>
                <a:latin typeface="Times New Roman" panose="02020603050405020304" pitchFamily="18" charset="0"/>
                <a:cs typeface="Times New Roman" panose="02020603050405020304" pitchFamily="18" charset="0"/>
              </a:rPr>
              <a:t> de Securitate </a:t>
            </a:r>
            <a:r>
              <a:rPr lang="fr-FR" sz="1600" dirty="0" smtClean="0">
                <a:solidFill>
                  <a:schemeClr val="tx1"/>
                </a:solidFill>
                <a:latin typeface="Times New Roman" panose="02020603050405020304" pitchFamily="18" charset="0"/>
                <a:cs typeface="Times New Roman" panose="02020603050405020304" pitchFamily="18" charset="0"/>
              </a:rPr>
              <a:t>a </a:t>
            </a:r>
            <a:r>
              <a:rPr lang="ru-RU" sz="1600" dirty="0">
                <a:solidFill>
                  <a:schemeClr val="tx1"/>
                </a:solidFill>
                <a:latin typeface="Times New Roman" panose="02020603050405020304" pitchFamily="18" charset="0"/>
                <a:cs typeface="Times New Roman" panose="02020603050405020304" pitchFamily="18" charset="0"/>
              </a:rPr>
              <a:t>ONU </a:t>
            </a:r>
            <a:r>
              <a:rPr lang="ru-RU" sz="1600" dirty="0" err="1">
                <a:solidFill>
                  <a:schemeClr val="tx1"/>
                </a:solidFill>
                <a:latin typeface="Times New Roman" panose="02020603050405020304" pitchFamily="18" charset="0"/>
                <a:cs typeface="Times New Roman" panose="02020603050405020304" pitchFamily="18" charset="0"/>
              </a:rPr>
              <a:t>privind</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rolul</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femeilor</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în</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asigurarea</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păcii</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şi</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securităţii</a:t>
            </a:r>
            <a:r>
              <a:rPr lang="ru-RU" sz="1600" dirty="0">
                <a:solidFill>
                  <a:schemeClr val="tx1"/>
                </a:solidFill>
                <a:latin typeface="Times New Roman" panose="02020603050405020304" pitchFamily="18" charset="0"/>
                <a:cs typeface="Times New Roman" panose="02020603050405020304" pitchFamily="18" charset="0"/>
              </a:rPr>
              <a:t>”</a:t>
            </a:r>
            <a:r>
              <a:rPr lang="ro-RO" sz="1600" dirty="0" smtClean="0">
                <a:solidFill>
                  <a:schemeClr val="tx1"/>
                </a:solidFill>
                <a:latin typeface="Times New Roman" panose="02020603050405020304" pitchFamily="18" charset="0"/>
                <a:cs typeface="Times New Roman" panose="02020603050405020304" pitchFamily="18" charset="0"/>
              </a:rPr>
              <a:t>;</a:t>
            </a:r>
          </a:p>
          <a:p>
            <a:pPr marL="266700" indent="-85725" algn="just">
              <a:buFont typeface="Arial" panose="020B0604020202020204" pitchFamily="34" charset="0"/>
              <a:buChar char="•"/>
            </a:pPr>
            <a:r>
              <a:rPr lang="fr-FR" sz="1600" dirty="0" err="1" smtClean="0">
                <a:solidFill>
                  <a:schemeClr val="tx1"/>
                </a:solidFill>
                <a:latin typeface="Times New Roman" panose="02020603050405020304" pitchFamily="18" charset="0"/>
                <a:cs typeface="Times New Roman" panose="02020603050405020304" pitchFamily="18" charset="0"/>
              </a:rPr>
              <a:t>Avizarea</a:t>
            </a:r>
            <a:r>
              <a:rPr lang="fr-FR" sz="1600" dirty="0" smtClean="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proiectului</a:t>
            </a:r>
            <a:r>
              <a:rPr lang="fr-FR" sz="1600" dirty="0">
                <a:solidFill>
                  <a:schemeClr val="tx1"/>
                </a:solidFill>
                <a:latin typeface="Times New Roman" panose="02020603050405020304" pitchFamily="18" charset="0"/>
                <a:cs typeface="Times New Roman" panose="02020603050405020304" pitchFamily="18" charset="0"/>
              </a:rPr>
              <a:t> de </a:t>
            </a:r>
            <a:r>
              <a:rPr lang="fr-FR" sz="1600" dirty="0" err="1">
                <a:solidFill>
                  <a:schemeClr val="tx1"/>
                </a:solidFill>
                <a:latin typeface="Times New Roman" panose="02020603050405020304" pitchFamily="18" charset="0"/>
                <a:cs typeface="Times New Roman" panose="02020603050405020304" pitchFamily="18" charset="0"/>
              </a:rPr>
              <a:t>modificare</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şi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completare</a:t>
            </a:r>
            <a:r>
              <a:rPr lang="fr-FR" sz="1600" dirty="0">
                <a:solidFill>
                  <a:schemeClr val="tx1"/>
                </a:solidFill>
                <a:latin typeface="Times New Roman" panose="02020603050405020304" pitchFamily="18" charset="0"/>
                <a:cs typeface="Times New Roman" panose="02020603050405020304" pitchFamily="18" charset="0"/>
              </a:rPr>
              <a:t> a </a:t>
            </a:r>
            <a:r>
              <a:rPr lang="fr-FR" sz="1600" dirty="0" err="1">
                <a:solidFill>
                  <a:schemeClr val="tx1"/>
                </a:solidFill>
                <a:latin typeface="Times New Roman" panose="02020603050405020304" pitchFamily="18" charset="0"/>
                <a:cs typeface="Times New Roman" panose="02020603050405020304" pitchFamily="18" charset="0"/>
              </a:rPr>
              <a:t>Codului</a:t>
            </a:r>
            <a:r>
              <a:rPr lang="fr-FR" sz="1600" dirty="0">
                <a:solidFill>
                  <a:schemeClr val="tx1"/>
                </a:solidFill>
                <a:latin typeface="Times New Roman" panose="02020603050405020304" pitchFamily="18" charset="0"/>
                <a:cs typeface="Times New Roman" panose="02020603050405020304" pitchFamily="18" charset="0"/>
              </a:rPr>
              <a:t> civil </a:t>
            </a:r>
            <a:r>
              <a:rPr lang="fr-FR" sz="1600" dirty="0" err="1">
                <a:solidFill>
                  <a:schemeClr val="tx1"/>
                </a:solidFill>
                <a:latin typeface="Times New Roman" panose="02020603050405020304" pitchFamily="18" charset="0"/>
                <a:cs typeface="Times New Roman" panose="02020603050405020304" pitchFamily="18" charset="0"/>
              </a:rPr>
              <a:t>şi</a:t>
            </a:r>
            <a:r>
              <a:rPr lang="fr-FR" sz="1600" dirty="0">
                <a:solidFill>
                  <a:schemeClr val="tx1"/>
                </a:solidFill>
                <a:latin typeface="Times New Roman" panose="02020603050405020304" pitchFamily="18" charset="0"/>
                <a:cs typeface="Times New Roman" panose="02020603050405020304" pitchFamily="18" charset="0"/>
              </a:rPr>
              <a:t> a </a:t>
            </a:r>
            <a:r>
              <a:rPr lang="fr-FR" sz="1600" dirty="0" err="1">
                <a:solidFill>
                  <a:schemeClr val="tx1"/>
                </a:solidFill>
                <a:latin typeface="Times New Roman" panose="02020603050405020304" pitchFamily="18" charset="0"/>
                <a:cs typeface="Times New Roman" panose="02020603050405020304" pitchFamily="18" charset="0"/>
              </a:rPr>
              <a:t>legilor</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conexe</a:t>
            </a:r>
            <a:r>
              <a:rPr lang="ro-RO" sz="1600" dirty="0">
                <a:solidFill>
                  <a:schemeClr val="tx1"/>
                </a:solidFill>
                <a:latin typeface="Times New Roman" panose="02020603050405020304" pitchFamily="18" charset="0"/>
                <a:cs typeface="Times New Roman" panose="02020603050405020304" pitchFamily="18" charset="0"/>
              </a:rPr>
              <a:t>;</a:t>
            </a:r>
          </a:p>
          <a:p>
            <a:pPr marL="266700" indent="-85725" algn="just">
              <a:buFont typeface="Arial" panose="020B0604020202020204" pitchFamily="34" charset="0"/>
              <a:buChar char="•"/>
            </a:pPr>
            <a:r>
              <a:rPr lang="en-US" sz="1600" dirty="0" err="1">
                <a:solidFill>
                  <a:schemeClr val="tx1"/>
                </a:solidFill>
                <a:latin typeface="Times New Roman" panose="02020603050405020304" pitchFamily="18" charset="0"/>
                <a:cs typeface="Times New Roman" panose="02020603050405020304" pitchFamily="18" charset="0"/>
              </a:rPr>
              <a:t>Avizul</a:t>
            </a:r>
            <a:r>
              <a:rPr lang="en-US" sz="1600" dirty="0">
                <a:solidFill>
                  <a:schemeClr val="tx1"/>
                </a:solidFill>
                <a:latin typeface="Times New Roman" panose="02020603050405020304" pitchFamily="18" charset="0"/>
                <a:cs typeface="Times New Roman" panose="02020603050405020304" pitchFamily="18" charset="0"/>
              </a:rPr>
              <a:t> la </a:t>
            </a:r>
            <a:r>
              <a:rPr lang="en-US" sz="1600" dirty="0" err="1">
                <a:solidFill>
                  <a:schemeClr val="tx1"/>
                </a:solidFill>
                <a:latin typeface="Times New Roman" panose="02020603050405020304" pitchFamily="18" charset="0"/>
                <a:cs typeface="Times New Roman" panose="02020603050405020304" pitchFamily="18" charset="0"/>
              </a:rPr>
              <a:t>proiectul</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Legii</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privind</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protejarea</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monumentelor</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istorice</a:t>
            </a:r>
            <a:r>
              <a:rPr lang="ro-RO" sz="1600" dirty="0">
                <a:solidFill>
                  <a:schemeClr val="tx1"/>
                </a:solidFill>
                <a:latin typeface="Times New Roman" panose="02020603050405020304" pitchFamily="18" charset="0"/>
                <a:cs typeface="Times New Roman" panose="02020603050405020304" pitchFamily="18" charset="0"/>
              </a:rPr>
              <a:t>;</a:t>
            </a:r>
          </a:p>
          <a:p>
            <a:pPr marL="266700" indent="-85725" algn="just">
              <a:buFont typeface="Arial" panose="020B0604020202020204" pitchFamily="34" charset="0"/>
              <a:buChar char="•"/>
            </a:pPr>
            <a:r>
              <a:rPr lang="ru-RU" sz="1600" dirty="0" err="1">
                <a:solidFill>
                  <a:schemeClr val="tx1"/>
                </a:solidFill>
                <a:latin typeface="Times New Roman" panose="02020603050405020304" pitchFamily="18" charset="0"/>
                <a:cs typeface="Times New Roman" panose="02020603050405020304" pitchFamily="18" charset="0"/>
              </a:rPr>
              <a:t>Avizarea</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propunerilor</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la</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actualizarea</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hotărîrii</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Plenului</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Curţii</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Supreme</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de</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Justiţie</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cu</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privire</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la</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practica</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examinării</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în</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contencios</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administrativ</a:t>
            </a:r>
            <a:r>
              <a:rPr lang="ru-RU" sz="1600" dirty="0">
                <a:solidFill>
                  <a:schemeClr val="tx1"/>
                </a:solidFill>
                <a:latin typeface="Times New Roman" panose="02020603050405020304" pitchFamily="18" charset="0"/>
                <a:cs typeface="Times New Roman" panose="02020603050405020304" pitchFamily="18" charset="0"/>
              </a:rPr>
              <a:t> a </a:t>
            </a:r>
            <a:r>
              <a:rPr lang="ru-RU" sz="1600" dirty="0" err="1">
                <a:solidFill>
                  <a:schemeClr val="tx1"/>
                </a:solidFill>
                <a:latin typeface="Times New Roman" panose="02020603050405020304" pitchFamily="18" charset="0"/>
                <a:cs typeface="Times New Roman" panose="02020603050405020304" pitchFamily="18" charset="0"/>
              </a:rPr>
              <a:t>litigiilor</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legate</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de</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aplicarea</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legislaţiei</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vamale</a:t>
            </a:r>
            <a:r>
              <a:rPr lang="ro-RO" sz="1600" dirty="0" smtClean="0">
                <a:solidFill>
                  <a:schemeClr val="tx1"/>
                </a:solidFill>
                <a:latin typeface="Times New Roman" panose="02020603050405020304" pitchFamily="18" charset="0"/>
                <a:cs typeface="Times New Roman" panose="02020603050405020304" pitchFamily="18" charset="0"/>
              </a:rPr>
              <a:t>;</a:t>
            </a:r>
            <a:r>
              <a:rPr lang="fr-FR" sz="1600" dirty="0">
                <a:solidFill>
                  <a:schemeClr val="tx1"/>
                </a:solidFill>
                <a:latin typeface="Times New Roman" panose="02020603050405020304" pitchFamily="18" charset="0"/>
                <a:cs typeface="Times New Roman" panose="02020603050405020304" pitchFamily="18" charset="0"/>
              </a:rPr>
              <a:t> </a:t>
            </a:r>
            <a:endParaRPr lang="ro-RO" sz="1600" dirty="0" smtClean="0">
              <a:solidFill>
                <a:schemeClr val="tx1"/>
              </a:solidFill>
              <a:latin typeface="Times New Roman" panose="02020603050405020304" pitchFamily="18" charset="0"/>
              <a:cs typeface="Times New Roman" panose="02020603050405020304" pitchFamily="18" charset="0"/>
            </a:endParaRPr>
          </a:p>
          <a:p>
            <a:pPr marL="266700" indent="-85725" algn="just">
              <a:buFont typeface="Arial" panose="020B0604020202020204" pitchFamily="34" charset="0"/>
              <a:buChar char="•"/>
            </a:pPr>
            <a:r>
              <a:rPr lang="fr-FR" sz="1600" dirty="0" err="1" smtClean="0">
                <a:solidFill>
                  <a:schemeClr val="tx1"/>
                </a:solidFill>
                <a:latin typeface="Times New Roman" panose="02020603050405020304" pitchFamily="18" charset="0"/>
                <a:cs typeface="Times New Roman" panose="02020603050405020304" pitchFamily="18" charset="0"/>
              </a:rPr>
              <a:t>Avizarea</a:t>
            </a:r>
            <a:r>
              <a:rPr lang="fr-FR" sz="1600" dirty="0" smtClean="0">
                <a:solidFill>
                  <a:schemeClr val="tx1"/>
                </a:solidFill>
                <a:latin typeface="Times New Roman" panose="02020603050405020304" pitchFamily="18" charset="0"/>
                <a:cs typeface="Times New Roman" panose="02020603050405020304" pitchFamily="18" charset="0"/>
              </a:rPr>
              <a:t> </a:t>
            </a:r>
            <a:r>
              <a:rPr lang="ro-RO" sz="1600" dirty="0" smtClean="0">
                <a:solidFill>
                  <a:schemeClr val="tx1"/>
                </a:solidFill>
                <a:latin typeface="Times New Roman" panose="02020603050405020304" pitchFamily="18" charset="0"/>
                <a:cs typeface="Times New Roman" panose="02020603050405020304" pitchFamily="18" charset="0"/>
              </a:rPr>
              <a:t>altor </a:t>
            </a:r>
            <a:r>
              <a:rPr lang="fr-FR" sz="1600" dirty="0" err="1" smtClean="0">
                <a:solidFill>
                  <a:schemeClr val="tx1"/>
                </a:solidFill>
                <a:latin typeface="Times New Roman" panose="02020603050405020304" pitchFamily="18" charset="0"/>
                <a:cs typeface="Times New Roman" panose="02020603050405020304" pitchFamily="18" charset="0"/>
              </a:rPr>
              <a:t>proiecte</a:t>
            </a:r>
            <a:r>
              <a:rPr lang="fr-FR" sz="1600" dirty="0" smtClean="0">
                <a:solidFill>
                  <a:schemeClr val="tx1"/>
                </a:solidFill>
                <a:latin typeface="Times New Roman" panose="02020603050405020304" pitchFamily="18" charset="0"/>
                <a:cs typeface="Times New Roman" panose="02020603050405020304" pitchFamily="18" charset="0"/>
              </a:rPr>
              <a:t> </a:t>
            </a:r>
            <a:r>
              <a:rPr lang="fr-FR" sz="1600" dirty="0">
                <a:solidFill>
                  <a:schemeClr val="tx1"/>
                </a:solidFill>
                <a:latin typeface="Times New Roman" panose="02020603050405020304" pitchFamily="18" charset="0"/>
                <a:cs typeface="Times New Roman" panose="02020603050405020304" pitchFamily="18" charset="0"/>
              </a:rPr>
              <a:t>de </a:t>
            </a:r>
            <a:r>
              <a:rPr lang="fr-FR" sz="1600" dirty="0" err="1">
                <a:solidFill>
                  <a:schemeClr val="tx1"/>
                </a:solidFill>
                <a:latin typeface="Times New Roman" panose="02020603050405020304" pitchFamily="18" charset="0"/>
                <a:cs typeface="Times New Roman" panose="02020603050405020304" pitchFamily="18" charset="0"/>
              </a:rPr>
              <a:t>hotărâri</a:t>
            </a:r>
            <a:r>
              <a:rPr lang="fr-FR" sz="1600" dirty="0">
                <a:solidFill>
                  <a:schemeClr val="tx1"/>
                </a:solidFill>
                <a:latin typeface="Times New Roman" panose="02020603050405020304" pitchFamily="18" charset="0"/>
                <a:cs typeface="Times New Roman" panose="02020603050405020304" pitchFamily="18" charset="0"/>
              </a:rPr>
              <a:t> ale </a:t>
            </a:r>
            <a:r>
              <a:rPr lang="fr-FR" sz="1600" dirty="0" err="1">
                <a:solidFill>
                  <a:schemeClr val="tx1"/>
                </a:solidFill>
                <a:latin typeface="Times New Roman" panose="02020603050405020304" pitchFamily="18" charset="0"/>
                <a:cs typeface="Times New Roman" panose="02020603050405020304" pitchFamily="18" charset="0"/>
              </a:rPr>
              <a:t>Plenului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Curţii</a:t>
            </a:r>
            <a:r>
              <a:rPr lang="fr-FR"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Supreme</a:t>
            </a:r>
            <a:r>
              <a:rPr lang="fr-FR" sz="1600" dirty="0">
                <a:solidFill>
                  <a:schemeClr val="tx1"/>
                </a:solidFill>
                <a:latin typeface="Times New Roman" panose="02020603050405020304" pitchFamily="18" charset="0"/>
                <a:cs typeface="Times New Roman" panose="02020603050405020304" pitchFamily="18" charset="0"/>
              </a:rPr>
              <a:t> de </a:t>
            </a:r>
            <a:r>
              <a:rPr lang="fr-FR" sz="1600" dirty="0" err="1">
                <a:solidFill>
                  <a:schemeClr val="tx1"/>
                </a:solidFill>
                <a:latin typeface="Times New Roman" panose="02020603050405020304" pitchFamily="18" charset="0"/>
                <a:cs typeface="Times New Roman" panose="02020603050405020304" pitchFamily="18" charset="0"/>
              </a:rPr>
              <a:t>Justiţie</a:t>
            </a:r>
            <a:r>
              <a:rPr lang="ro-RO" sz="1600" dirty="0">
                <a:solidFill>
                  <a:schemeClr val="tx1"/>
                </a:solidFill>
                <a:latin typeface="Times New Roman" panose="02020603050405020304" pitchFamily="18" charset="0"/>
                <a:cs typeface="Times New Roman" panose="02020603050405020304" pitchFamily="18" charset="0"/>
              </a:rPr>
              <a:t>;</a:t>
            </a:r>
          </a:p>
          <a:p>
            <a:pPr marL="266700" indent="-85725" algn="just">
              <a:buFont typeface="Arial" panose="020B0604020202020204" pitchFamily="34" charset="0"/>
              <a:buChar char="•"/>
            </a:pPr>
            <a:r>
              <a:rPr lang="ro-RO" sz="1600" dirty="0" smtClean="0">
                <a:solidFill>
                  <a:schemeClr val="tx1"/>
                </a:solidFill>
                <a:latin typeface="Times New Roman" panose="02020603050405020304" pitchFamily="18" charset="0"/>
                <a:cs typeface="Times New Roman" panose="02020603050405020304" pitchFamily="18" charset="0"/>
              </a:rPr>
              <a:t>R</a:t>
            </a:r>
            <a:r>
              <a:rPr lang="fr-FR" sz="1600" dirty="0" err="1" smtClean="0">
                <a:solidFill>
                  <a:schemeClr val="tx1"/>
                </a:solidFill>
                <a:latin typeface="Times New Roman" panose="02020603050405020304" pitchFamily="18" charset="0"/>
                <a:cs typeface="Times New Roman" panose="02020603050405020304" pitchFamily="18" charset="0"/>
              </a:rPr>
              <a:t>edacta</a:t>
            </a:r>
            <a:r>
              <a:rPr lang="ro-RO" sz="1600" dirty="0" smtClean="0">
                <a:solidFill>
                  <a:schemeClr val="tx1"/>
                </a:solidFill>
                <a:latin typeface="Times New Roman" panose="02020603050405020304" pitchFamily="18" charset="0"/>
                <a:cs typeface="Times New Roman" panose="02020603050405020304" pitchFamily="18" charset="0"/>
              </a:rPr>
              <a:t>re</a:t>
            </a:r>
            <a:r>
              <a:rPr lang="fr-FR" sz="1600" dirty="0" smtClean="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și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smtClean="0">
                <a:solidFill>
                  <a:schemeClr val="tx1"/>
                </a:solidFill>
                <a:latin typeface="Times New Roman" panose="02020603050405020304" pitchFamily="18" charset="0"/>
                <a:cs typeface="Times New Roman" panose="02020603050405020304" pitchFamily="18" charset="0"/>
              </a:rPr>
              <a:t>completa</a:t>
            </a:r>
            <a:r>
              <a:rPr lang="ro-RO" sz="1600" dirty="0" smtClean="0">
                <a:solidFill>
                  <a:schemeClr val="tx1"/>
                </a:solidFill>
                <a:latin typeface="Times New Roman" panose="02020603050405020304" pitchFamily="18" charset="0"/>
                <a:cs typeface="Times New Roman" panose="02020603050405020304" pitchFamily="18" charset="0"/>
              </a:rPr>
              <a:t>re</a:t>
            </a:r>
            <a:r>
              <a:rPr lang="fr-FR" sz="1600" dirty="0" smtClean="0">
                <a:solidFill>
                  <a:schemeClr val="tx1"/>
                </a:solidFill>
                <a:latin typeface="Times New Roman" panose="02020603050405020304" pitchFamily="18" charset="0"/>
                <a:cs typeface="Times New Roman" panose="02020603050405020304" pitchFamily="18" charset="0"/>
              </a:rPr>
              <a:t> </a:t>
            </a:r>
            <a:r>
              <a:rPr lang="ro-RO" sz="1600" dirty="0" smtClean="0">
                <a:solidFill>
                  <a:schemeClr val="tx1"/>
                </a:solidFill>
                <a:latin typeface="Times New Roman" panose="02020603050405020304" pitchFamily="18" charset="0"/>
                <a:cs typeface="Times New Roman" panose="02020603050405020304" pitchFamily="18" charset="0"/>
              </a:rPr>
              <a:t>l</a:t>
            </a:r>
            <a:r>
              <a:rPr lang="fr-FR" sz="1600" dirty="0" smtClean="0">
                <a:solidFill>
                  <a:schemeClr val="tx1"/>
                </a:solidFill>
                <a:latin typeface="Times New Roman" panose="02020603050405020304" pitchFamily="18" charset="0"/>
                <a:cs typeface="Times New Roman" panose="02020603050405020304" pitchFamily="18" charset="0"/>
              </a:rPr>
              <a:t>a Not</a:t>
            </a:r>
            <a:r>
              <a:rPr lang="ro-RO" sz="1600" dirty="0" smtClean="0">
                <a:solidFill>
                  <a:schemeClr val="tx1"/>
                </a:solidFill>
                <a:latin typeface="Times New Roman" panose="02020603050405020304" pitchFamily="18" charset="0"/>
                <a:cs typeface="Times New Roman" panose="02020603050405020304" pitchFamily="18" charset="0"/>
              </a:rPr>
              <a:t>a</a:t>
            </a:r>
            <a:r>
              <a:rPr lang="fr-FR" sz="1600" dirty="0" smtClean="0">
                <a:solidFill>
                  <a:schemeClr val="tx1"/>
                </a:solidFill>
                <a:latin typeface="Times New Roman" panose="02020603050405020304" pitchFamily="18" charset="0"/>
                <a:cs typeface="Times New Roman" panose="02020603050405020304" pitchFamily="18" charset="0"/>
              </a:rPr>
              <a:t> </a:t>
            </a:r>
            <a:r>
              <a:rPr lang="fr-FR" sz="1600" dirty="0" err="1" smtClean="0">
                <a:solidFill>
                  <a:schemeClr val="tx1"/>
                </a:solidFill>
                <a:latin typeface="Times New Roman" panose="02020603050405020304" pitchFamily="18" charset="0"/>
                <a:cs typeface="Times New Roman" panose="02020603050405020304" pitchFamily="18" charset="0"/>
              </a:rPr>
              <a:t>informativ</a:t>
            </a:r>
            <a:r>
              <a:rPr lang="ro-RO" sz="1600" dirty="0" smtClean="0">
                <a:solidFill>
                  <a:schemeClr val="tx1"/>
                </a:solidFill>
                <a:latin typeface="Times New Roman" panose="02020603050405020304" pitchFamily="18" charset="0"/>
                <a:cs typeface="Times New Roman" panose="02020603050405020304" pitchFamily="18" charset="0"/>
              </a:rPr>
              <a:t>ă</a:t>
            </a:r>
            <a:r>
              <a:rPr lang="fr-FR" sz="1600" dirty="0" smtClean="0">
                <a:solidFill>
                  <a:schemeClr val="tx1"/>
                </a:solidFill>
                <a:latin typeface="Times New Roman" panose="02020603050405020304" pitchFamily="18" charset="0"/>
                <a:cs typeface="Times New Roman" panose="02020603050405020304" pitchFamily="18" charset="0"/>
              </a:rPr>
              <a:t> </a:t>
            </a:r>
            <a:r>
              <a:rPr lang="fr-FR" sz="1600" dirty="0">
                <a:solidFill>
                  <a:schemeClr val="tx1"/>
                </a:solidFill>
                <a:latin typeface="Times New Roman" panose="02020603050405020304" pitchFamily="18" charset="0"/>
                <a:cs typeface="Times New Roman" panose="02020603050405020304" pitchFamily="18" charset="0"/>
              </a:rPr>
              <a:t>la </a:t>
            </a:r>
            <a:r>
              <a:rPr lang="fr-FR" sz="1600" dirty="0" err="1">
                <a:solidFill>
                  <a:schemeClr val="tx1"/>
                </a:solidFill>
                <a:latin typeface="Times New Roman" panose="02020603050405020304" pitchFamily="18" charset="0"/>
                <a:cs typeface="Times New Roman" panose="02020603050405020304" pitchFamily="18" charset="0"/>
              </a:rPr>
              <a:t>proiectul</a:t>
            </a:r>
            <a:r>
              <a:rPr lang="fr-FR" sz="1600" dirty="0">
                <a:solidFill>
                  <a:schemeClr val="tx1"/>
                </a:solidFill>
                <a:latin typeface="Times New Roman" panose="02020603050405020304" pitchFamily="18" charset="0"/>
                <a:cs typeface="Times New Roman" panose="02020603050405020304" pitchFamily="18" charset="0"/>
              </a:rPr>
              <a:t> de Lege </a:t>
            </a:r>
            <a:r>
              <a:rPr lang="fr-FR" sz="1600" dirty="0" err="1">
                <a:solidFill>
                  <a:schemeClr val="tx1"/>
                </a:solidFill>
                <a:latin typeface="Times New Roman" panose="02020603050405020304" pitchFamily="18" charset="0"/>
                <a:cs typeface="Times New Roman" panose="02020603050405020304" pitchFamily="18" charset="0"/>
              </a:rPr>
              <a:t>pentru</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smtClean="0">
                <a:solidFill>
                  <a:schemeClr val="tx1"/>
                </a:solidFill>
                <a:latin typeface="Times New Roman" panose="02020603050405020304" pitchFamily="18" charset="0"/>
                <a:cs typeface="Times New Roman" panose="02020603050405020304" pitchFamily="18" charset="0"/>
              </a:rPr>
              <a:t>modificarea</a:t>
            </a:r>
            <a:r>
              <a:rPr lang="fr-FR" sz="1600" dirty="0" smtClean="0">
                <a:solidFill>
                  <a:schemeClr val="tx1"/>
                </a:solidFill>
                <a:latin typeface="Times New Roman" panose="02020603050405020304" pitchFamily="18" charset="0"/>
                <a:cs typeface="Times New Roman" panose="02020603050405020304" pitchFamily="18" charset="0"/>
              </a:rPr>
              <a:t> </a:t>
            </a:r>
            <a:r>
              <a:rPr lang="ro-RO" sz="1600" dirty="0" smtClean="0">
                <a:solidFill>
                  <a:schemeClr val="tx1"/>
                </a:solidFill>
                <a:latin typeface="Times New Roman" panose="02020603050405020304" pitchFamily="18" charset="0"/>
                <a:cs typeface="Times New Roman" panose="02020603050405020304" pitchFamily="18" charset="0"/>
              </a:rPr>
              <a:t>ș</a:t>
            </a:r>
            <a:r>
              <a:rPr lang="fr-FR" sz="1600" dirty="0" smtClean="0">
                <a:solidFill>
                  <a:schemeClr val="tx1"/>
                </a:solidFill>
                <a:latin typeface="Times New Roman" panose="02020603050405020304" pitchFamily="18" charset="0"/>
                <a:cs typeface="Times New Roman" panose="02020603050405020304" pitchFamily="18" charset="0"/>
              </a:rPr>
              <a:t>i </a:t>
            </a:r>
            <a:r>
              <a:rPr lang="fr-FR" sz="1600" dirty="0" err="1">
                <a:solidFill>
                  <a:schemeClr val="tx1"/>
                </a:solidFill>
                <a:latin typeface="Times New Roman" panose="02020603050405020304" pitchFamily="18" charset="0"/>
                <a:cs typeface="Times New Roman" panose="02020603050405020304" pitchFamily="18" charset="0"/>
              </a:rPr>
              <a:t>completarea</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Codului</a:t>
            </a:r>
            <a:r>
              <a:rPr lang="fr-FR" sz="1600" dirty="0">
                <a:solidFill>
                  <a:schemeClr val="tx1"/>
                </a:solidFill>
                <a:latin typeface="Times New Roman" panose="02020603050405020304" pitchFamily="18" charset="0"/>
                <a:cs typeface="Times New Roman" panose="02020603050405020304" pitchFamily="18" charset="0"/>
              </a:rPr>
              <a:t> </a:t>
            </a:r>
            <a:r>
              <a:rPr lang="ro-RO" sz="1600" dirty="0" smtClean="0">
                <a:solidFill>
                  <a:schemeClr val="tx1"/>
                </a:solidFill>
                <a:latin typeface="Times New Roman" panose="02020603050405020304" pitchFamily="18" charset="0"/>
                <a:cs typeface="Times New Roman" panose="02020603050405020304" pitchFamily="18" charset="0"/>
              </a:rPr>
              <a:t>ș</a:t>
            </a:r>
            <a:r>
              <a:rPr lang="fr-FR" sz="1600" dirty="0" err="1" smtClean="0">
                <a:solidFill>
                  <a:schemeClr val="tx1"/>
                </a:solidFill>
                <a:latin typeface="Times New Roman" panose="02020603050405020304" pitchFamily="18" charset="0"/>
                <a:cs typeface="Times New Roman" panose="02020603050405020304" pitchFamily="18" charset="0"/>
              </a:rPr>
              <a:t>tiin</a:t>
            </a:r>
            <a:r>
              <a:rPr lang="ro-RO" sz="1600" dirty="0" smtClean="0">
                <a:solidFill>
                  <a:schemeClr val="tx1"/>
                </a:solidFill>
                <a:latin typeface="Times New Roman" panose="02020603050405020304" pitchFamily="18" charset="0"/>
                <a:cs typeface="Times New Roman" panose="02020603050405020304" pitchFamily="18" charset="0"/>
              </a:rPr>
              <a:t>ț</a:t>
            </a:r>
            <a:r>
              <a:rPr lang="fr-FR" sz="1600" dirty="0" err="1" smtClean="0">
                <a:solidFill>
                  <a:schemeClr val="tx1"/>
                </a:solidFill>
                <a:latin typeface="Times New Roman" panose="02020603050405020304" pitchFamily="18" charset="0"/>
                <a:cs typeface="Times New Roman" panose="02020603050405020304" pitchFamily="18" charset="0"/>
              </a:rPr>
              <a:t>ei</a:t>
            </a:r>
            <a:r>
              <a:rPr lang="fr-FR" sz="1600" dirty="0" smtClean="0">
                <a:solidFill>
                  <a:schemeClr val="tx1"/>
                </a:solidFill>
                <a:latin typeface="Times New Roman" panose="02020603050405020304" pitchFamily="18" charset="0"/>
                <a:cs typeface="Times New Roman" panose="02020603050405020304" pitchFamily="18" charset="0"/>
              </a:rPr>
              <a:t> </a:t>
            </a:r>
            <a:r>
              <a:rPr lang="ro-RO" sz="1600" dirty="0" smtClean="0">
                <a:solidFill>
                  <a:schemeClr val="tx1"/>
                </a:solidFill>
                <a:latin typeface="Times New Roman" panose="02020603050405020304" pitchFamily="18" charset="0"/>
                <a:cs typeface="Times New Roman" panose="02020603050405020304" pitchFamily="18" charset="0"/>
              </a:rPr>
              <a:t>ș</a:t>
            </a:r>
            <a:r>
              <a:rPr lang="fr-FR" sz="1600" dirty="0" smtClean="0">
                <a:solidFill>
                  <a:schemeClr val="tx1"/>
                </a:solidFill>
                <a:latin typeface="Times New Roman" panose="02020603050405020304" pitchFamily="18" charset="0"/>
                <a:cs typeface="Times New Roman" panose="02020603050405020304" pitchFamily="18" charset="0"/>
              </a:rPr>
              <a:t>i </a:t>
            </a:r>
            <a:r>
              <a:rPr lang="fr-FR" sz="1600" dirty="0" err="1" smtClean="0">
                <a:solidFill>
                  <a:schemeClr val="tx1"/>
                </a:solidFill>
                <a:latin typeface="Times New Roman" panose="02020603050405020304" pitchFamily="18" charset="0"/>
                <a:cs typeface="Times New Roman" panose="02020603050405020304" pitchFamily="18" charset="0"/>
              </a:rPr>
              <a:t>inov</a:t>
            </a:r>
            <a:r>
              <a:rPr lang="ro-RO" sz="1600" dirty="0">
                <a:solidFill>
                  <a:schemeClr val="tx1"/>
                </a:solidFill>
                <a:latin typeface="Times New Roman" panose="02020603050405020304" pitchFamily="18" charset="0"/>
                <a:cs typeface="Times New Roman" panose="02020603050405020304" pitchFamily="18" charset="0"/>
              </a:rPr>
              <a:t>ă</a:t>
            </a:r>
            <a:r>
              <a:rPr lang="fr-FR" sz="1600" dirty="0" err="1" smtClean="0">
                <a:solidFill>
                  <a:schemeClr val="tx1"/>
                </a:solidFill>
                <a:latin typeface="Times New Roman" panose="02020603050405020304" pitchFamily="18" charset="0"/>
                <a:cs typeface="Times New Roman" panose="02020603050405020304" pitchFamily="18" charset="0"/>
              </a:rPr>
              <a:t>rii</a:t>
            </a:r>
            <a:r>
              <a:rPr lang="ro-RO" sz="1600" dirty="0">
                <a:solidFill>
                  <a:schemeClr val="tx1"/>
                </a:solidFill>
                <a:latin typeface="Times New Roman" panose="02020603050405020304" pitchFamily="18" charset="0"/>
                <a:cs typeface="Times New Roman" panose="02020603050405020304" pitchFamily="18" charset="0"/>
              </a:rPr>
              <a:t>;</a:t>
            </a:r>
          </a:p>
          <a:p>
            <a:pPr marL="266700" indent="-85725" algn="just">
              <a:buFont typeface="Arial" panose="020B0604020202020204" pitchFamily="34" charset="0"/>
              <a:buChar char="•"/>
            </a:pPr>
            <a:r>
              <a:rPr lang="ro-RO" sz="1600" dirty="0">
                <a:solidFill>
                  <a:schemeClr val="tx1"/>
                </a:solidFill>
                <a:latin typeface="Times New Roman" panose="02020603050405020304" pitchFamily="18" charset="0"/>
                <a:cs typeface="Times New Roman" panose="02020603050405020304" pitchFamily="18" charset="0"/>
              </a:rPr>
              <a:t>Aviz </a:t>
            </a:r>
            <a:r>
              <a:rPr lang="fr-FR" sz="1600" dirty="0">
                <a:solidFill>
                  <a:schemeClr val="tx1"/>
                </a:solidFill>
                <a:latin typeface="Times New Roman" panose="02020603050405020304" pitchFamily="18" charset="0"/>
                <a:cs typeface="Times New Roman" panose="02020603050405020304" pitchFamily="18" charset="0"/>
              </a:rPr>
              <a:t>la </a:t>
            </a:r>
            <a:r>
              <a:rPr lang="fr-FR" sz="1600" dirty="0" err="1">
                <a:solidFill>
                  <a:schemeClr val="tx1"/>
                </a:solidFill>
                <a:latin typeface="Times New Roman" panose="02020603050405020304" pitchFamily="18" charset="0"/>
                <a:cs typeface="Times New Roman" panose="02020603050405020304" pitchFamily="18" charset="0"/>
              </a:rPr>
              <a:t>proiectul</a:t>
            </a:r>
            <a:r>
              <a:rPr lang="fr-FR" sz="1600" dirty="0">
                <a:solidFill>
                  <a:schemeClr val="tx1"/>
                </a:solidFill>
                <a:latin typeface="Times New Roman" panose="02020603050405020304" pitchFamily="18" charset="0"/>
                <a:cs typeface="Times New Roman" panose="02020603050405020304" pitchFamily="18" charset="0"/>
              </a:rPr>
              <a:t> de lege </a:t>
            </a:r>
            <a:r>
              <a:rPr lang="fr-FR" sz="1600" dirty="0" err="1">
                <a:solidFill>
                  <a:schemeClr val="tx1"/>
                </a:solidFill>
                <a:latin typeface="Times New Roman" panose="02020603050405020304" pitchFamily="18" charset="0"/>
                <a:cs typeface="Times New Roman" panose="02020603050405020304" pitchFamily="18" charset="0"/>
              </a:rPr>
              <a:t>pentru</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modificarea</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și</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completarea</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err="1">
                <a:solidFill>
                  <a:schemeClr val="tx1"/>
                </a:solidFill>
                <a:latin typeface="Times New Roman" panose="02020603050405020304" pitchFamily="18" charset="0"/>
                <a:cs typeface="Times New Roman" panose="02020603050405020304" pitchFamily="18" charset="0"/>
              </a:rPr>
              <a:t>Cărții</a:t>
            </a:r>
            <a:r>
              <a:rPr lang="fr-FR" sz="1600" dirty="0">
                <a:solidFill>
                  <a:schemeClr val="tx1"/>
                </a:solidFill>
                <a:latin typeface="Times New Roman" panose="02020603050405020304" pitchFamily="18" charset="0"/>
                <a:cs typeface="Times New Roman" panose="02020603050405020304" pitchFamily="18" charset="0"/>
              </a:rPr>
              <a:t> I a </a:t>
            </a:r>
            <a:r>
              <a:rPr lang="fr-FR" sz="1600" dirty="0" err="1">
                <a:solidFill>
                  <a:schemeClr val="tx1"/>
                </a:solidFill>
                <a:latin typeface="Times New Roman" panose="02020603050405020304" pitchFamily="18" charset="0"/>
                <a:cs typeface="Times New Roman" panose="02020603050405020304" pitchFamily="18" charset="0"/>
              </a:rPr>
              <a:t>Codului</a:t>
            </a:r>
            <a:r>
              <a:rPr lang="fr-FR" sz="1600" dirty="0">
                <a:solidFill>
                  <a:schemeClr val="tx1"/>
                </a:solidFill>
                <a:latin typeface="Times New Roman" panose="02020603050405020304" pitchFamily="18" charset="0"/>
                <a:cs typeface="Times New Roman" panose="02020603050405020304" pitchFamily="18" charset="0"/>
              </a:rPr>
              <a:t> civil al </a:t>
            </a:r>
            <a:r>
              <a:rPr lang="fr-FR" sz="1600" dirty="0" err="1">
                <a:solidFill>
                  <a:schemeClr val="tx1"/>
                </a:solidFill>
                <a:latin typeface="Times New Roman" panose="02020603050405020304" pitchFamily="18" charset="0"/>
                <a:cs typeface="Times New Roman" panose="02020603050405020304" pitchFamily="18" charset="0"/>
              </a:rPr>
              <a:t>Republicii</a:t>
            </a:r>
            <a:r>
              <a:rPr lang="fr-FR" sz="1600" dirty="0">
                <a:solidFill>
                  <a:schemeClr val="tx1"/>
                </a:solidFill>
                <a:latin typeface="Times New Roman" panose="02020603050405020304" pitchFamily="18" charset="0"/>
                <a:cs typeface="Times New Roman" panose="02020603050405020304" pitchFamily="18" charset="0"/>
              </a:rPr>
              <a:t> Moldova nr. 1107-XV </a:t>
            </a:r>
            <a:r>
              <a:rPr lang="fr-FR" sz="1600" dirty="0" err="1">
                <a:solidFill>
                  <a:schemeClr val="tx1"/>
                </a:solidFill>
                <a:latin typeface="Times New Roman" panose="02020603050405020304" pitchFamily="18" charset="0"/>
                <a:cs typeface="Times New Roman" panose="02020603050405020304" pitchFamily="18" charset="0"/>
              </a:rPr>
              <a:t>din</a:t>
            </a:r>
            <a:r>
              <a:rPr lang="fr-FR" sz="1600" dirty="0">
                <a:solidFill>
                  <a:schemeClr val="tx1"/>
                </a:solidFill>
                <a:latin typeface="Times New Roman" panose="02020603050405020304" pitchFamily="18" charset="0"/>
                <a:cs typeface="Times New Roman" panose="02020603050405020304" pitchFamily="18" charset="0"/>
              </a:rPr>
              <a:t> 6 </a:t>
            </a:r>
            <a:r>
              <a:rPr lang="fr-FR" sz="1600" dirty="0" err="1">
                <a:solidFill>
                  <a:schemeClr val="tx1"/>
                </a:solidFill>
                <a:latin typeface="Times New Roman" panose="02020603050405020304" pitchFamily="18" charset="0"/>
                <a:cs typeface="Times New Roman" panose="02020603050405020304" pitchFamily="18" charset="0"/>
              </a:rPr>
              <a:t>iunie</a:t>
            </a:r>
            <a:r>
              <a:rPr lang="fr-FR" sz="1600" dirty="0">
                <a:solidFill>
                  <a:schemeClr val="tx1"/>
                </a:solidFill>
                <a:latin typeface="Times New Roman" panose="02020603050405020304" pitchFamily="18" charset="0"/>
                <a:cs typeface="Times New Roman" panose="02020603050405020304" pitchFamily="18" charset="0"/>
              </a:rPr>
              <a:t> </a:t>
            </a:r>
            <a:r>
              <a:rPr lang="fr-FR" sz="1600" dirty="0" smtClean="0">
                <a:solidFill>
                  <a:schemeClr val="tx1"/>
                </a:solidFill>
                <a:latin typeface="Times New Roman" panose="02020603050405020304" pitchFamily="18" charset="0"/>
                <a:cs typeface="Times New Roman" panose="02020603050405020304" pitchFamily="18" charset="0"/>
              </a:rPr>
              <a:t>2002</a:t>
            </a:r>
            <a:r>
              <a:rPr lang="ro-RO" sz="1600" dirty="0">
                <a:solidFill>
                  <a:schemeClr val="tx1"/>
                </a:solidFill>
                <a:latin typeface="Times New Roman" panose="02020603050405020304" pitchFamily="18" charset="0"/>
                <a:cs typeface="Times New Roman" panose="02020603050405020304" pitchFamily="18" charset="0"/>
              </a:rPr>
              <a:t>.</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980728"/>
            <a:ext cx="2822354" cy="1892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4792860"/>
            <a:ext cx="2853268" cy="1589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1318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67544" y="0"/>
            <a:ext cx="8229600" cy="1124744"/>
          </a:xfrm>
        </p:spPr>
        <p:txBody>
          <a:bodyPr>
            <a:normAutofit/>
          </a:bodyPr>
          <a:lstStyle/>
          <a:p>
            <a:r>
              <a:rPr lang="ro-RO" altLang="ro-RO" sz="2800" b="1" dirty="0" smtClean="0">
                <a:latin typeface="Times New Roman" pitchFamily="18" charset="0"/>
                <a:cs typeface="Times New Roman" pitchFamily="18" charset="0"/>
              </a:rPr>
              <a:t>Studii analitice efectuate în anul 2017:</a:t>
            </a:r>
            <a:endParaRPr lang="ro-RO" sz="2800" dirty="0"/>
          </a:p>
        </p:txBody>
      </p:sp>
      <p:sp>
        <p:nvSpPr>
          <p:cNvPr id="3" name="Substituent conținut 2"/>
          <p:cNvSpPr>
            <a:spLocks noGrp="1"/>
          </p:cNvSpPr>
          <p:nvPr>
            <p:ph idx="1"/>
          </p:nvPr>
        </p:nvSpPr>
        <p:spPr>
          <a:xfrm>
            <a:off x="-108520" y="1196752"/>
            <a:ext cx="9145016" cy="5328592"/>
          </a:xfrm>
        </p:spPr>
        <p:txBody>
          <a:bodyPr numCol="2">
            <a:noAutofit/>
          </a:bodyPr>
          <a:lstStyle/>
          <a:p>
            <a:pPr indent="-161925" algn="just"/>
            <a:endParaRPr lang="ro-RO" sz="1600" dirty="0" smtClean="0">
              <a:latin typeface="Times New Roman" panose="02020603050405020304" pitchFamily="18" charset="0"/>
              <a:cs typeface="Times New Roman" panose="02020603050405020304" pitchFamily="18" charset="0"/>
            </a:endParaRPr>
          </a:p>
          <a:p>
            <a:pPr indent="-161925" algn="just"/>
            <a:endParaRPr lang="ro-RO" sz="1600" dirty="0">
              <a:latin typeface="Times New Roman" panose="02020603050405020304" pitchFamily="18" charset="0"/>
              <a:cs typeface="Times New Roman" panose="02020603050405020304" pitchFamily="18" charset="0"/>
            </a:endParaRPr>
          </a:p>
          <a:p>
            <a:pPr indent="-161925" algn="just"/>
            <a:endParaRPr lang="ro-RO" sz="1600" dirty="0" smtClean="0">
              <a:latin typeface="Times New Roman" panose="02020603050405020304" pitchFamily="18" charset="0"/>
              <a:cs typeface="Times New Roman" panose="02020603050405020304" pitchFamily="18" charset="0"/>
            </a:endParaRPr>
          </a:p>
          <a:p>
            <a:pPr indent="-161925" algn="just"/>
            <a:endParaRPr lang="ro-RO" sz="1600" dirty="0">
              <a:latin typeface="Times New Roman" panose="02020603050405020304" pitchFamily="18" charset="0"/>
              <a:cs typeface="Times New Roman" panose="02020603050405020304" pitchFamily="18" charset="0"/>
            </a:endParaRPr>
          </a:p>
          <a:p>
            <a:pPr indent="-161925" algn="just"/>
            <a:endParaRPr lang="ro-RO" sz="1600" dirty="0" smtClean="0">
              <a:latin typeface="Times New Roman" panose="02020603050405020304" pitchFamily="18" charset="0"/>
              <a:cs typeface="Times New Roman" panose="02020603050405020304" pitchFamily="18" charset="0"/>
            </a:endParaRPr>
          </a:p>
          <a:p>
            <a:pPr indent="-161925" algn="just"/>
            <a:endParaRPr lang="ro-RO" sz="1600" dirty="0">
              <a:latin typeface="Times New Roman" panose="02020603050405020304" pitchFamily="18" charset="0"/>
              <a:cs typeface="Times New Roman" panose="02020603050405020304" pitchFamily="18" charset="0"/>
            </a:endParaRPr>
          </a:p>
          <a:p>
            <a:pPr indent="-161925" algn="just"/>
            <a:endParaRPr lang="ro-RO" sz="1600" dirty="0" smtClean="0">
              <a:latin typeface="Times New Roman" panose="02020603050405020304" pitchFamily="18" charset="0"/>
              <a:cs typeface="Times New Roman" panose="02020603050405020304" pitchFamily="18" charset="0"/>
            </a:endParaRPr>
          </a:p>
          <a:p>
            <a:pPr indent="-161925" algn="just"/>
            <a:endParaRPr lang="ro-RO" sz="1600" dirty="0" smtClean="0">
              <a:latin typeface="Times New Roman" panose="02020603050405020304" pitchFamily="18" charset="0"/>
              <a:cs typeface="Times New Roman" panose="02020603050405020304" pitchFamily="18" charset="0"/>
            </a:endParaRPr>
          </a:p>
          <a:p>
            <a:pPr indent="-161925" algn="just"/>
            <a:r>
              <a:rPr lang="fr-FR" sz="1700" dirty="0" smtClean="0">
                <a:latin typeface="Times New Roman" panose="02020603050405020304" pitchFamily="18" charset="0"/>
                <a:cs typeface="Times New Roman" panose="02020603050405020304" pitchFamily="18" charset="0"/>
              </a:rPr>
              <a:t>Reforma </a:t>
            </a:r>
            <a:r>
              <a:rPr lang="fr-FR" sz="1700" dirty="0" err="1">
                <a:latin typeface="Times New Roman" panose="02020603050405020304" pitchFamily="18" charset="0"/>
                <a:cs typeface="Times New Roman" panose="02020603050405020304" pitchFamily="18" charset="0"/>
              </a:rPr>
              <a:t>administrativă</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şi</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descentralizarea</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între</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populism</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lipsă</a:t>
            </a:r>
            <a:r>
              <a:rPr lang="fr-FR" sz="1700" dirty="0">
                <a:latin typeface="Times New Roman" panose="02020603050405020304" pitchFamily="18" charset="0"/>
                <a:cs typeface="Times New Roman" panose="02020603050405020304" pitchFamily="18" charset="0"/>
              </a:rPr>
              <a:t> de </a:t>
            </a:r>
            <a:r>
              <a:rPr lang="fr-FR" sz="1700" dirty="0" err="1">
                <a:latin typeface="Times New Roman" panose="02020603050405020304" pitchFamily="18" charset="0"/>
                <a:cs typeface="Times New Roman" panose="02020603050405020304" pitchFamily="18" charset="0"/>
              </a:rPr>
              <a:t>voinţă</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politică</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şi</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oportunităţi</a:t>
            </a:r>
            <a:r>
              <a:rPr lang="fr-FR" sz="1700" dirty="0">
                <a:latin typeface="Times New Roman" panose="02020603050405020304" pitchFamily="18" charset="0"/>
                <a:cs typeface="Times New Roman" panose="02020603050405020304" pitchFamily="18" charset="0"/>
              </a:rPr>
              <a:t> de </a:t>
            </a:r>
            <a:r>
              <a:rPr lang="fr-FR" sz="1700" dirty="0" err="1">
                <a:latin typeface="Times New Roman" panose="02020603050405020304" pitchFamily="18" charset="0"/>
                <a:cs typeface="Times New Roman" panose="02020603050405020304" pitchFamily="18" charset="0"/>
              </a:rPr>
              <a:t>realizare</a:t>
            </a:r>
            <a:r>
              <a:rPr lang="ro-RO" sz="1700" dirty="0" smtClean="0">
                <a:latin typeface="Times New Roman" panose="02020603050405020304" pitchFamily="18" charset="0"/>
                <a:cs typeface="Times New Roman" panose="02020603050405020304" pitchFamily="18" charset="0"/>
              </a:rPr>
              <a:t>;</a:t>
            </a:r>
          </a:p>
          <a:p>
            <a:pPr indent="-161925" algn="just"/>
            <a:r>
              <a:rPr lang="fr-FR" sz="1700" dirty="0" err="1" smtClean="0">
                <a:latin typeface="Times New Roman" panose="02020603050405020304" pitchFamily="18" charset="0"/>
                <a:cs typeface="Times New Roman" panose="02020603050405020304" pitchFamily="18" charset="0"/>
              </a:rPr>
              <a:t>Relațiile</a:t>
            </a:r>
            <a:r>
              <a:rPr lang="fr-FR" sz="1700" dirty="0" smtClean="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dintre</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Preşedinţie</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Parlament</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şi</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Guvern</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între</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coabitare</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şi</a:t>
            </a:r>
            <a:r>
              <a:rPr lang="fr-FR" sz="1700" dirty="0">
                <a:latin typeface="Times New Roman" panose="02020603050405020304" pitchFamily="18" charset="0"/>
                <a:cs typeface="Times New Roman" panose="02020603050405020304" pitchFamily="18" charset="0"/>
              </a:rPr>
              <a:t> </a:t>
            </a:r>
            <a:r>
              <a:rPr lang="fr-FR" sz="1700" dirty="0" err="1" smtClean="0">
                <a:latin typeface="Times New Roman" panose="02020603050405020304" pitchFamily="18" charset="0"/>
                <a:cs typeface="Times New Roman" panose="02020603050405020304" pitchFamily="18" charset="0"/>
              </a:rPr>
              <a:t>conflict</a:t>
            </a:r>
            <a:r>
              <a:rPr lang="ro-RO" sz="1700" dirty="0" smtClean="0">
                <a:latin typeface="Times New Roman" panose="02020603050405020304" pitchFamily="18" charset="0"/>
                <a:cs typeface="Times New Roman" panose="02020603050405020304" pitchFamily="18" charset="0"/>
              </a:rPr>
              <a:t>;</a:t>
            </a:r>
          </a:p>
          <a:p>
            <a:pPr indent="-161925" algn="just"/>
            <a:r>
              <a:rPr lang="fr-FR" sz="1700" dirty="0" err="1" smtClean="0">
                <a:latin typeface="Times New Roman" panose="02020603050405020304" pitchFamily="18" charset="0"/>
                <a:cs typeface="Times New Roman" panose="02020603050405020304" pitchFamily="18" charset="0"/>
              </a:rPr>
              <a:t>Sistemul</a:t>
            </a:r>
            <a:r>
              <a:rPr lang="fr-FR" sz="1700" dirty="0" smtClean="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electoral</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între</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necesitate</a:t>
            </a:r>
            <a:r>
              <a:rPr lang="fr-FR" sz="1700" dirty="0">
                <a:latin typeface="Times New Roman" panose="02020603050405020304" pitchFamily="18" charset="0"/>
                <a:cs typeface="Times New Roman" panose="02020603050405020304" pitchFamily="18" charset="0"/>
              </a:rPr>
              <a:t> de </a:t>
            </a:r>
            <a:r>
              <a:rPr lang="fr-FR" sz="1700" dirty="0" err="1">
                <a:latin typeface="Times New Roman" panose="02020603050405020304" pitchFamily="18" charset="0"/>
                <a:cs typeface="Times New Roman" panose="02020603050405020304" pitchFamily="18" charset="0"/>
              </a:rPr>
              <a:t>modificare</a:t>
            </a:r>
            <a:r>
              <a:rPr lang="fr-FR" sz="1700" dirty="0">
                <a:latin typeface="Times New Roman" panose="02020603050405020304" pitchFamily="18" charset="0"/>
                <a:cs typeface="Times New Roman" panose="02020603050405020304" pitchFamily="18" charset="0"/>
              </a:rPr>
              <a:t> a </a:t>
            </a:r>
            <a:r>
              <a:rPr lang="fr-FR" sz="1700" dirty="0" err="1">
                <a:latin typeface="Times New Roman" panose="02020603050405020304" pitchFamily="18" charset="0"/>
                <a:cs typeface="Times New Roman" panose="02020603050405020304" pitchFamily="18" charset="0"/>
              </a:rPr>
              <a:t>clasei</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politice</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şi</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interese</a:t>
            </a:r>
            <a:r>
              <a:rPr lang="fr-FR" sz="1700" dirty="0">
                <a:latin typeface="Times New Roman" panose="02020603050405020304" pitchFamily="18" charset="0"/>
                <a:cs typeface="Times New Roman" panose="02020603050405020304" pitchFamily="18" charset="0"/>
              </a:rPr>
              <a:t> de </a:t>
            </a:r>
            <a:r>
              <a:rPr lang="fr-FR" sz="1700" dirty="0" err="1" smtClean="0">
                <a:latin typeface="Times New Roman" panose="02020603050405020304" pitchFamily="18" charset="0"/>
                <a:cs typeface="Times New Roman" panose="02020603050405020304" pitchFamily="18" charset="0"/>
              </a:rPr>
              <a:t>partid</a:t>
            </a:r>
            <a:r>
              <a:rPr lang="ro-RO" sz="1700" dirty="0" smtClean="0">
                <a:latin typeface="Times New Roman" panose="02020603050405020304" pitchFamily="18" charset="0"/>
                <a:cs typeface="Times New Roman" panose="02020603050405020304" pitchFamily="18" charset="0"/>
              </a:rPr>
              <a:t>;</a:t>
            </a:r>
          </a:p>
          <a:p>
            <a:pPr indent="-161925" algn="just"/>
            <a:r>
              <a:rPr lang="fr-FR" sz="1700" dirty="0" err="1" smtClean="0">
                <a:latin typeface="Times New Roman" panose="02020603050405020304" pitchFamily="18" charset="0"/>
                <a:cs typeface="Times New Roman" panose="02020603050405020304" pitchFamily="18" charset="0"/>
              </a:rPr>
              <a:t>Neutralitatea</a:t>
            </a:r>
            <a:r>
              <a:rPr lang="fr-FR" sz="1700" dirty="0" smtClean="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proclamată</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constituţional</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între</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aşteptări</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şi</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necesităţi</a:t>
            </a:r>
            <a:r>
              <a:rPr lang="fr-FR" sz="1700" dirty="0">
                <a:latin typeface="Times New Roman" panose="02020603050405020304" pitchFamily="18" charset="0"/>
                <a:cs typeface="Times New Roman" panose="02020603050405020304" pitchFamily="18" charset="0"/>
              </a:rPr>
              <a:t> de </a:t>
            </a:r>
            <a:r>
              <a:rPr lang="fr-FR" sz="1700" dirty="0" err="1">
                <a:latin typeface="Times New Roman" panose="02020603050405020304" pitchFamily="18" charset="0"/>
                <a:cs typeface="Times New Roman" panose="02020603050405020304" pitchFamily="18" charset="0"/>
              </a:rPr>
              <a:t>fortificare</a:t>
            </a:r>
            <a:r>
              <a:rPr lang="fr-FR" sz="1700" dirty="0">
                <a:latin typeface="Times New Roman" panose="02020603050405020304" pitchFamily="18" charset="0"/>
                <a:cs typeface="Times New Roman" panose="02020603050405020304" pitchFamily="18" charset="0"/>
              </a:rPr>
              <a:t> a </a:t>
            </a:r>
            <a:r>
              <a:rPr lang="fr-FR" sz="1700" dirty="0" err="1">
                <a:latin typeface="Times New Roman" panose="02020603050405020304" pitchFamily="18" charset="0"/>
                <a:cs typeface="Times New Roman" panose="02020603050405020304" pitchFamily="18" charset="0"/>
              </a:rPr>
              <a:t>capacităţii</a:t>
            </a:r>
            <a:r>
              <a:rPr lang="fr-FR" sz="1700" dirty="0">
                <a:latin typeface="Times New Roman" panose="02020603050405020304" pitchFamily="18" charset="0"/>
                <a:cs typeface="Times New Roman" panose="02020603050405020304" pitchFamily="18" charset="0"/>
              </a:rPr>
              <a:t> de </a:t>
            </a:r>
            <a:r>
              <a:rPr lang="fr-FR" sz="1700" dirty="0" err="1">
                <a:latin typeface="Times New Roman" panose="02020603050405020304" pitchFamily="18" charset="0"/>
                <a:cs typeface="Times New Roman" panose="02020603050405020304" pitchFamily="18" charset="0"/>
              </a:rPr>
              <a:t>apărare</a:t>
            </a:r>
            <a:r>
              <a:rPr lang="fr-FR" sz="1700" dirty="0">
                <a:latin typeface="Times New Roman" panose="02020603050405020304" pitchFamily="18" charset="0"/>
                <a:cs typeface="Times New Roman" panose="02020603050405020304" pitchFamily="18" charset="0"/>
              </a:rPr>
              <a:t> </a:t>
            </a:r>
            <a:r>
              <a:rPr lang="fr-FR" sz="1700" dirty="0" err="1" smtClean="0">
                <a:latin typeface="Times New Roman" panose="02020603050405020304" pitchFamily="18" charset="0"/>
                <a:cs typeface="Times New Roman" panose="02020603050405020304" pitchFamily="18" charset="0"/>
              </a:rPr>
              <a:t>naţională</a:t>
            </a:r>
            <a:r>
              <a:rPr lang="ro-RO" sz="1700" dirty="0" smtClean="0">
                <a:latin typeface="Times New Roman" panose="02020603050405020304" pitchFamily="18" charset="0"/>
                <a:cs typeface="Times New Roman" panose="02020603050405020304" pitchFamily="18" charset="0"/>
              </a:rPr>
              <a:t>;</a:t>
            </a:r>
          </a:p>
          <a:p>
            <a:pPr indent="-161925" algn="just"/>
            <a:r>
              <a:rPr lang="ru-RU" sz="1700" dirty="0" err="1" smtClean="0">
                <a:latin typeface="Times New Roman" panose="02020603050405020304" pitchFamily="18" charset="0"/>
                <a:cs typeface="Times New Roman" panose="02020603050405020304" pitchFamily="18" charset="0"/>
              </a:rPr>
              <a:t>Politica</a:t>
            </a:r>
            <a:r>
              <a:rPr lang="ru-RU" sz="1700" dirty="0" smtClean="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externă</a:t>
            </a:r>
            <a:r>
              <a:rPr lang="ru-RU" sz="1700" dirty="0">
                <a:latin typeface="Times New Roman" panose="02020603050405020304" pitchFamily="18" charset="0"/>
                <a:cs typeface="Times New Roman" panose="02020603050405020304" pitchFamily="18" charset="0"/>
              </a:rPr>
              <a:t> a </a:t>
            </a:r>
            <a:r>
              <a:rPr lang="ru-RU" sz="1700" dirty="0" err="1">
                <a:latin typeface="Times New Roman" panose="02020603050405020304" pitchFamily="18" charset="0"/>
                <a:cs typeface="Times New Roman" panose="02020603050405020304" pitchFamily="18" charset="0"/>
              </a:rPr>
              <a:t>Republicii</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Moldova</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între</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multi-vectorialitate</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şi</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prioritatea</a:t>
            </a:r>
            <a:r>
              <a:rPr lang="ru-RU" sz="1700" dirty="0">
                <a:latin typeface="Times New Roman" panose="02020603050405020304" pitchFamily="18" charset="0"/>
                <a:cs typeface="Times New Roman" panose="02020603050405020304" pitchFamily="18" charset="0"/>
              </a:rPr>
              <a:t> </a:t>
            </a:r>
            <a:r>
              <a:rPr lang="ru-RU" sz="1700" dirty="0" err="1" smtClean="0">
                <a:latin typeface="Times New Roman" panose="02020603050405020304" pitchFamily="18" charset="0"/>
                <a:cs typeface="Times New Roman" panose="02020603050405020304" pitchFamily="18" charset="0"/>
              </a:rPr>
              <a:t>strategică</a:t>
            </a:r>
            <a:r>
              <a:rPr lang="ro-RO" sz="1700" dirty="0" smtClean="0">
                <a:latin typeface="Times New Roman" panose="02020603050405020304" pitchFamily="18" charset="0"/>
                <a:cs typeface="Times New Roman" panose="02020603050405020304" pitchFamily="18" charset="0"/>
              </a:rPr>
              <a:t>;</a:t>
            </a:r>
          </a:p>
          <a:p>
            <a:pPr indent="-161925" algn="just"/>
            <a:r>
              <a:rPr lang="en-US" sz="1700" dirty="0" err="1" smtClean="0">
                <a:latin typeface="Times New Roman" panose="02020603050405020304" pitchFamily="18" charset="0"/>
                <a:cs typeface="Times New Roman" panose="02020603050405020304" pitchFamily="18" charset="0"/>
              </a:rPr>
              <a:t>Justiţia</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situaţia</a:t>
            </a:r>
            <a:r>
              <a:rPr lang="en-US" sz="1700" dirty="0">
                <a:latin typeface="Times New Roman" panose="02020603050405020304" pitchFamily="18" charset="0"/>
                <a:cs typeface="Times New Roman" panose="02020603050405020304" pitchFamily="18" charset="0"/>
              </a:rPr>
              <a:t> la </a:t>
            </a:r>
            <a:r>
              <a:rPr lang="en-US" sz="1700" dirty="0" err="1" smtClean="0">
                <a:latin typeface="Times New Roman" panose="02020603050405020304" pitchFamily="18" charset="0"/>
                <a:cs typeface="Times New Roman" panose="02020603050405020304" pitchFamily="18" charset="0"/>
              </a:rPr>
              <a:t>zi</a:t>
            </a:r>
            <a:r>
              <a:rPr lang="ro-RO" sz="1700" dirty="0" smtClean="0">
                <a:latin typeface="Times New Roman" panose="02020603050405020304" pitchFamily="18" charset="0"/>
                <a:cs typeface="Times New Roman" panose="02020603050405020304" pitchFamily="18" charset="0"/>
              </a:rPr>
              <a:t>.</a:t>
            </a:r>
            <a:r>
              <a:rPr lang="en-US" sz="1700" dirty="0" smtClean="0">
                <a:latin typeface="Times New Roman" panose="02020603050405020304" pitchFamily="18" charset="0"/>
                <a:cs typeface="Times New Roman" panose="02020603050405020304" pitchFamily="18" charset="0"/>
              </a:rPr>
              <a:t> </a:t>
            </a:r>
            <a:r>
              <a:rPr lang="ro-RO" sz="1700" dirty="0">
                <a:latin typeface="Times New Roman" panose="02020603050405020304" pitchFamily="18" charset="0"/>
                <a:cs typeface="Times New Roman" panose="02020603050405020304" pitchFamily="18" charset="0"/>
              </a:rPr>
              <a:t>R</a:t>
            </a:r>
            <a:r>
              <a:rPr lang="en-US" sz="1700" dirty="0" err="1" smtClean="0">
                <a:latin typeface="Times New Roman" panose="02020603050405020304" pitchFamily="18" charset="0"/>
                <a:cs typeface="Times New Roman" panose="02020603050405020304" pitchFamily="18" charset="0"/>
              </a:rPr>
              <a:t>eformele</a:t>
            </a:r>
            <a:r>
              <a:rPr lang="en-US" sz="1700" dirty="0" smtClean="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în</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opinia</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beneficiarilor</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şi</a:t>
            </a:r>
            <a:r>
              <a:rPr lang="en-US" sz="1700" dirty="0">
                <a:latin typeface="Times New Roman" panose="02020603050405020304" pitchFamily="18" charset="0"/>
                <a:cs typeface="Times New Roman" panose="02020603050405020304" pitchFamily="18" charset="0"/>
              </a:rPr>
              <a:t> </a:t>
            </a:r>
            <a:r>
              <a:rPr lang="en-US" sz="1700" dirty="0" err="1" smtClean="0">
                <a:latin typeface="Times New Roman" panose="02020603050405020304" pitchFamily="18" charset="0"/>
                <a:cs typeface="Times New Roman" panose="02020603050405020304" pitchFamily="18" charset="0"/>
              </a:rPr>
              <a:t>experţilor</a:t>
            </a:r>
            <a:r>
              <a:rPr lang="ro-RO" sz="1700" dirty="0" smtClean="0">
                <a:latin typeface="Times New Roman" panose="02020603050405020304" pitchFamily="18" charset="0"/>
                <a:cs typeface="Times New Roman" panose="02020603050405020304" pitchFamily="18" charset="0"/>
              </a:rPr>
              <a:t>:</a:t>
            </a:r>
            <a:r>
              <a:rPr lang="en-US" sz="1700" dirty="0" smtClean="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independenţă</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şi</a:t>
            </a:r>
            <a:r>
              <a:rPr lang="en-US" sz="1700" dirty="0">
                <a:latin typeface="Times New Roman" panose="02020603050405020304" pitchFamily="18" charset="0"/>
                <a:cs typeface="Times New Roman" panose="02020603050405020304" pitchFamily="18" charset="0"/>
              </a:rPr>
              <a:t> </a:t>
            </a:r>
            <a:r>
              <a:rPr lang="en-US" sz="1700" dirty="0" err="1" smtClean="0">
                <a:latin typeface="Times New Roman" panose="02020603050405020304" pitchFamily="18" charset="0"/>
                <a:cs typeface="Times New Roman" panose="02020603050405020304" pitchFamily="18" charset="0"/>
              </a:rPr>
              <a:t>răspundere</a:t>
            </a:r>
            <a:r>
              <a:rPr lang="ro-RO" sz="1700" dirty="0" smtClean="0">
                <a:latin typeface="Times New Roman" panose="02020603050405020304" pitchFamily="18" charset="0"/>
                <a:cs typeface="Times New Roman" panose="02020603050405020304" pitchFamily="18" charset="0"/>
              </a:rPr>
              <a:t>;</a:t>
            </a:r>
            <a:endParaRPr lang="en-US" sz="1700" dirty="0" smtClean="0">
              <a:latin typeface="Times New Roman" panose="02020603050405020304" pitchFamily="18" charset="0"/>
              <a:cs typeface="Times New Roman" panose="02020603050405020304" pitchFamily="18" charset="0"/>
            </a:endParaRPr>
          </a:p>
          <a:p>
            <a:pPr indent="-161925" algn="just"/>
            <a:r>
              <a:rPr lang="ru-RU" sz="1700" dirty="0" err="1" smtClean="0">
                <a:latin typeface="Times New Roman" panose="02020603050405020304" pitchFamily="18" charset="0"/>
                <a:cs typeface="Times New Roman" panose="02020603050405020304" pitchFamily="18" charset="0"/>
              </a:rPr>
              <a:t>Corupţia</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aparenţe</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şi</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realităţi</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de</a:t>
            </a:r>
            <a:r>
              <a:rPr lang="ru-RU" sz="1700" dirty="0">
                <a:latin typeface="Times New Roman" panose="02020603050405020304" pitchFamily="18" charset="0"/>
                <a:cs typeface="Times New Roman" panose="02020603050405020304" pitchFamily="18" charset="0"/>
              </a:rPr>
              <a:t> </a:t>
            </a:r>
            <a:r>
              <a:rPr lang="ru-RU" sz="1700" dirty="0" err="1" smtClean="0">
                <a:latin typeface="Times New Roman" panose="02020603050405020304" pitchFamily="18" charset="0"/>
                <a:cs typeface="Times New Roman" panose="02020603050405020304" pitchFamily="18" charset="0"/>
              </a:rPr>
              <a:t>combatere</a:t>
            </a:r>
            <a:r>
              <a:rPr lang="ro-RO" sz="1700" dirty="0" smtClean="0">
                <a:latin typeface="Times New Roman" panose="02020603050405020304" pitchFamily="18" charset="0"/>
                <a:cs typeface="Times New Roman" panose="02020603050405020304" pitchFamily="18" charset="0"/>
              </a:rPr>
              <a:t>,</a:t>
            </a:r>
            <a:r>
              <a:rPr lang="ru-RU" sz="1700" dirty="0" smtClean="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costuri</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şi</a:t>
            </a:r>
            <a:r>
              <a:rPr lang="ru-RU" sz="1700" dirty="0">
                <a:latin typeface="Times New Roman" panose="02020603050405020304" pitchFamily="18" charset="0"/>
                <a:cs typeface="Times New Roman" panose="02020603050405020304" pitchFamily="18" charset="0"/>
              </a:rPr>
              <a:t> </a:t>
            </a:r>
            <a:r>
              <a:rPr lang="ru-RU" sz="1700" dirty="0" err="1" smtClean="0">
                <a:latin typeface="Times New Roman" panose="02020603050405020304" pitchFamily="18" charset="0"/>
                <a:cs typeface="Times New Roman" panose="02020603050405020304" pitchFamily="18" charset="0"/>
              </a:rPr>
              <a:t>consecinţe</a:t>
            </a:r>
            <a:r>
              <a:rPr lang="ro-RO" sz="1700" dirty="0" smtClean="0">
                <a:latin typeface="Times New Roman" panose="02020603050405020304" pitchFamily="18" charset="0"/>
                <a:cs typeface="Times New Roman" panose="02020603050405020304" pitchFamily="18" charset="0"/>
              </a:rPr>
              <a:t>;</a:t>
            </a:r>
          </a:p>
          <a:p>
            <a:pPr indent="-161925" algn="just"/>
            <a:r>
              <a:rPr lang="fr-FR" sz="1700" dirty="0" err="1" smtClean="0">
                <a:latin typeface="Times New Roman" panose="02020603050405020304" pitchFamily="18" charset="0"/>
                <a:cs typeface="Times New Roman" panose="02020603050405020304" pitchFamily="18" charset="0"/>
              </a:rPr>
              <a:t>Drepturile</a:t>
            </a:r>
            <a:r>
              <a:rPr lang="fr-FR" sz="1700" dirty="0" smtClean="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omului</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şi</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securitatea</a:t>
            </a:r>
            <a:r>
              <a:rPr lang="fr-FR" sz="1700" dirty="0">
                <a:latin typeface="Times New Roman" panose="02020603050405020304" pitchFamily="18" charset="0"/>
                <a:cs typeface="Times New Roman" panose="02020603050405020304" pitchFamily="18" charset="0"/>
              </a:rPr>
              <a:t> </a:t>
            </a:r>
            <a:r>
              <a:rPr lang="fr-FR" sz="1700" dirty="0" err="1">
                <a:latin typeface="Times New Roman" panose="02020603050405020304" pitchFamily="18" charset="0"/>
                <a:cs typeface="Times New Roman" panose="02020603050405020304" pitchFamily="18" charset="0"/>
              </a:rPr>
              <a:t>persoanei</a:t>
            </a:r>
            <a:r>
              <a:rPr lang="fr-FR" sz="1700" dirty="0">
                <a:latin typeface="Times New Roman" panose="02020603050405020304" pitchFamily="18" charset="0"/>
                <a:cs typeface="Times New Roman" panose="02020603050405020304" pitchFamily="18" charset="0"/>
              </a:rPr>
              <a:t>: de jure </a:t>
            </a:r>
            <a:r>
              <a:rPr lang="fr-FR" sz="1700" dirty="0" err="1">
                <a:latin typeface="Times New Roman" panose="02020603050405020304" pitchFamily="18" charset="0"/>
                <a:cs typeface="Times New Roman" panose="02020603050405020304" pitchFamily="18" charset="0"/>
              </a:rPr>
              <a:t>şi</a:t>
            </a:r>
            <a:r>
              <a:rPr lang="fr-FR" sz="1700" dirty="0">
                <a:latin typeface="Times New Roman" panose="02020603050405020304" pitchFamily="18" charset="0"/>
                <a:cs typeface="Times New Roman" panose="02020603050405020304" pitchFamily="18" charset="0"/>
              </a:rPr>
              <a:t> de </a:t>
            </a:r>
            <a:r>
              <a:rPr lang="fr-FR" sz="1700" dirty="0" smtClean="0">
                <a:latin typeface="Times New Roman" panose="02020603050405020304" pitchFamily="18" charset="0"/>
                <a:cs typeface="Times New Roman" panose="02020603050405020304" pitchFamily="18" charset="0"/>
              </a:rPr>
              <a:t>facto</a:t>
            </a:r>
            <a:r>
              <a:rPr lang="ro-RO" sz="1700" dirty="0" smtClean="0">
                <a:latin typeface="Times New Roman" panose="02020603050405020304" pitchFamily="18" charset="0"/>
                <a:cs typeface="Times New Roman" panose="02020603050405020304" pitchFamily="18" charset="0"/>
              </a:rPr>
              <a:t>;</a:t>
            </a:r>
          </a:p>
          <a:p>
            <a:pPr indent="-161925" algn="just"/>
            <a:r>
              <a:rPr lang="ru-RU" sz="1700" dirty="0" err="1" smtClean="0">
                <a:latin typeface="Times New Roman" panose="02020603050405020304" pitchFamily="18" charset="0"/>
                <a:cs typeface="Times New Roman" panose="02020603050405020304" pitchFamily="18" charset="0"/>
              </a:rPr>
              <a:t>Constituţia</a:t>
            </a:r>
            <a:r>
              <a:rPr lang="ru-RU" sz="1700" dirty="0" smtClean="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şi</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legile</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statului</a:t>
            </a:r>
            <a:r>
              <a:rPr lang="ru-RU" sz="1700" dirty="0">
                <a:latin typeface="Times New Roman" panose="02020603050405020304" pitchFamily="18" charset="0"/>
                <a:cs typeface="Times New Roman" panose="02020603050405020304" pitchFamily="18" charset="0"/>
              </a:rPr>
              <a:t> - </a:t>
            </a:r>
            <a:r>
              <a:rPr lang="ru-RU" sz="1700" dirty="0" err="1">
                <a:latin typeface="Times New Roman" panose="02020603050405020304" pitchFamily="18" charset="0"/>
                <a:cs typeface="Times New Roman" panose="02020603050405020304" pitchFamily="18" charset="0"/>
              </a:rPr>
              <a:t>fundamente</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ale</a:t>
            </a:r>
            <a:r>
              <a:rPr lang="ru-RU" sz="1700" dirty="0">
                <a:latin typeface="Times New Roman" panose="02020603050405020304" pitchFamily="18" charset="0"/>
                <a:cs typeface="Times New Roman" panose="02020603050405020304" pitchFamily="18" charset="0"/>
              </a:rPr>
              <a:t> </a:t>
            </a:r>
            <a:r>
              <a:rPr lang="ru-RU" sz="1700" dirty="0" err="1">
                <a:latin typeface="Times New Roman" panose="02020603050405020304" pitchFamily="18" charset="0"/>
                <a:cs typeface="Times New Roman" panose="02020603050405020304" pitchFamily="18" charset="0"/>
              </a:rPr>
              <a:t>intereselor</a:t>
            </a:r>
            <a:r>
              <a:rPr lang="ru-RU" sz="1700" dirty="0">
                <a:latin typeface="Times New Roman" panose="02020603050405020304" pitchFamily="18" charset="0"/>
                <a:cs typeface="Times New Roman" panose="02020603050405020304" pitchFamily="18" charset="0"/>
              </a:rPr>
              <a:t> </a:t>
            </a:r>
            <a:r>
              <a:rPr lang="ru-RU" sz="1700" dirty="0" err="1" smtClean="0">
                <a:latin typeface="Times New Roman" panose="02020603050405020304" pitchFamily="18" charset="0"/>
                <a:cs typeface="Times New Roman" panose="02020603050405020304" pitchFamily="18" charset="0"/>
              </a:rPr>
              <a:t>comunităţii</a:t>
            </a:r>
            <a:r>
              <a:rPr lang="ro-RO" sz="1700" dirty="0">
                <a:latin typeface="Times New Roman" panose="02020603050405020304" pitchFamily="18" charset="0"/>
                <a:cs typeface="Times New Roman" panose="02020603050405020304" pitchFamily="18" charset="0"/>
              </a:rPr>
              <a:t>.</a:t>
            </a:r>
            <a:endParaRPr lang="ro-RO" sz="1700" dirty="0" smtClean="0">
              <a:latin typeface="Times New Roman" panose="02020603050405020304" pitchFamily="18" charset="0"/>
              <a:cs typeface="Times New Roman" panose="02020603050405020304" pitchFamily="18" charset="0"/>
            </a:endParaRPr>
          </a:p>
          <a:p>
            <a:pPr indent="-161925" algn="just"/>
            <a:endParaRPr lang="ro-RO" sz="800" dirty="0" smtClean="0">
              <a:latin typeface="Times New Roman" panose="02020603050405020304" pitchFamily="18" charset="0"/>
              <a:cs typeface="Times New Roman" panose="02020603050405020304" pitchFamily="18" charset="0"/>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0337" y="4437112"/>
            <a:ext cx="1988913" cy="1325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1340768"/>
            <a:ext cx="3663602" cy="209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9884" y="4797152"/>
            <a:ext cx="1972236" cy="13142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33916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0"/>
            <a:ext cx="8784976" cy="1268759"/>
          </a:xfrm>
        </p:spPr>
        <p:txBody>
          <a:bodyPr>
            <a:normAutofit/>
          </a:bodyPr>
          <a:lstStyle/>
          <a:p>
            <a:r>
              <a:rPr lang="en-US" sz="2800" b="1" cap="all" dirty="0">
                <a:solidFill>
                  <a:schemeClr val="tx1"/>
                </a:solidFill>
                <a:effectLst/>
                <a:latin typeface="Times New Roman" pitchFamily="18" charset="0"/>
                <a:cs typeface="Times New Roman" pitchFamily="18" charset="0"/>
              </a:rPr>
              <a:t>ORGANIZAREA </a:t>
            </a:r>
            <a:r>
              <a:rPr lang="en-US" sz="2800" b="1" cap="all" dirty="0" err="1" smtClean="0">
                <a:solidFill>
                  <a:schemeClr val="tx1"/>
                </a:solidFill>
                <a:effectLst/>
                <a:latin typeface="Times New Roman" pitchFamily="18" charset="0"/>
                <a:cs typeface="Times New Roman" pitchFamily="18" charset="0"/>
              </a:rPr>
              <a:t>manifestărilor</a:t>
            </a:r>
            <a:r>
              <a:rPr lang="en-US" sz="2800" b="1" cap="all" dirty="0" smtClean="0">
                <a:solidFill>
                  <a:schemeClr val="tx1"/>
                </a:solidFill>
                <a:effectLst/>
                <a:latin typeface="Times New Roman" pitchFamily="18" charset="0"/>
                <a:cs typeface="Times New Roman" pitchFamily="18" charset="0"/>
              </a:rPr>
              <a:t> ŞTIINŢIFICE</a:t>
            </a:r>
            <a:r>
              <a:rPr lang="ro-RO" sz="2800" b="1" cap="all" dirty="0" smtClean="0">
                <a:solidFill>
                  <a:schemeClr val="tx1"/>
                </a:solidFill>
                <a:effectLst/>
                <a:latin typeface="Times New Roman" pitchFamily="18" charset="0"/>
                <a:cs typeface="Times New Roman" pitchFamily="18" charset="0"/>
              </a:rPr>
              <a:t> </a:t>
            </a:r>
            <a:r>
              <a:rPr lang="ro-RO" sz="2800" dirty="0" smtClean="0">
                <a:solidFill>
                  <a:schemeClr val="tx1"/>
                </a:solidFill>
                <a:effectLst/>
                <a:latin typeface="Times New Roman" pitchFamily="18" charset="0"/>
                <a:cs typeface="Times New Roman" pitchFamily="18" charset="0"/>
              </a:rPr>
              <a:t>în </a:t>
            </a:r>
            <a:r>
              <a:rPr lang="ro-RO" sz="2800" dirty="0">
                <a:solidFill>
                  <a:schemeClr val="tx1"/>
                </a:solidFill>
                <a:effectLst/>
                <a:latin typeface="Times New Roman" pitchFamily="18" charset="0"/>
                <a:cs typeface="Times New Roman" pitchFamily="18" charset="0"/>
              </a:rPr>
              <a:t>anul </a:t>
            </a:r>
            <a:r>
              <a:rPr lang="ro-RO" sz="2800" dirty="0" smtClean="0">
                <a:solidFill>
                  <a:schemeClr val="tx1"/>
                </a:solidFill>
                <a:effectLst/>
                <a:latin typeface="Times New Roman" pitchFamily="18" charset="0"/>
                <a:cs typeface="Times New Roman" pitchFamily="18" charset="0"/>
              </a:rPr>
              <a:t>201</a:t>
            </a:r>
            <a:r>
              <a:rPr lang="ro-RO" sz="2800" dirty="0">
                <a:latin typeface="Times New Roman" pitchFamily="18" charset="0"/>
                <a:cs typeface="Times New Roman" pitchFamily="18" charset="0"/>
              </a:rPr>
              <a:t>7</a:t>
            </a:r>
            <a:endParaRPr lang="en-US" sz="2800" dirty="0">
              <a:solidFill>
                <a:schemeClr val="tx1"/>
              </a:solidFill>
              <a:effectLst/>
              <a:latin typeface="Times New Roman" pitchFamily="18" charset="0"/>
              <a:cs typeface="Times New Roman" pitchFamily="18" charset="0"/>
            </a:endParaRPr>
          </a:p>
        </p:txBody>
      </p:sp>
      <p:sp>
        <p:nvSpPr>
          <p:cNvPr id="3" name="Subtitle 2"/>
          <p:cNvSpPr>
            <a:spLocks noGrp="1"/>
          </p:cNvSpPr>
          <p:nvPr>
            <p:ph type="subTitle" idx="1"/>
          </p:nvPr>
        </p:nvSpPr>
        <p:spPr>
          <a:xfrm>
            <a:off x="107504" y="1304764"/>
            <a:ext cx="8712968" cy="5400600"/>
          </a:xfrm>
        </p:spPr>
        <p:txBody>
          <a:bodyPr numCol="2">
            <a:noAutofit/>
          </a:bodyPr>
          <a:lstStyle/>
          <a:p>
            <a:pPr marL="342900" indent="-342900" algn="just">
              <a:buFont typeface="+mj-lt"/>
              <a:buAutoNum type="arabicPeriod"/>
            </a:pPr>
            <a:r>
              <a:rPr lang="ro-RO" sz="1400" dirty="0">
                <a:solidFill>
                  <a:schemeClr val="tx1"/>
                </a:solidFill>
                <a:latin typeface="Times New Roman" panose="02020603050405020304" pitchFamily="18" charset="0"/>
                <a:cs typeface="Times New Roman" panose="02020603050405020304" pitchFamily="18" charset="0"/>
              </a:rPr>
              <a:t>Conferinţa Ştiinţifică </a:t>
            </a:r>
            <a:r>
              <a:rPr lang="ro-RO" sz="1400" dirty="0" smtClean="0">
                <a:solidFill>
                  <a:schemeClr val="tx1"/>
                </a:solidFill>
                <a:latin typeface="Times New Roman" panose="02020603050405020304" pitchFamily="18" charset="0"/>
                <a:cs typeface="Times New Roman" panose="02020603050405020304" pitchFamily="18" charset="0"/>
              </a:rPr>
              <a:t>Internaţională ,,</a:t>
            </a:r>
            <a:r>
              <a:rPr lang="ro-RO" sz="1400" i="1" dirty="0">
                <a:solidFill>
                  <a:schemeClr val="tx1"/>
                </a:solidFill>
                <a:latin typeface="Times New Roman" panose="02020603050405020304" pitchFamily="18" charset="0"/>
                <a:cs typeface="Times New Roman" panose="02020603050405020304" pitchFamily="18" charset="0"/>
              </a:rPr>
              <a:t>Inegalități sociale în Republica Moldova. Constituirea clasei de mijloc</a:t>
            </a:r>
            <a:r>
              <a:rPr lang="ro-RO" sz="1400" dirty="0" smtClean="0">
                <a:solidFill>
                  <a:schemeClr val="tx1"/>
                </a:solidFill>
                <a:latin typeface="Times New Roman" panose="02020603050405020304" pitchFamily="18" charset="0"/>
                <a:cs typeface="Times New Roman" panose="02020603050405020304" pitchFamily="18" charset="0"/>
              </a:rPr>
              <a:t>’’, 23-24 </a:t>
            </a:r>
            <a:r>
              <a:rPr lang="ro-RO" sz="1400" dirty="0">
                <a:solidFill>
                  <a:schemeClr val="tx1"/>
                </a:solidFill>
                <a:latin typeface="Times New Roman" panose="02020603050405020304" pitchFamily="18" charset="0"/>
                <a:cs typeface="Times New Roman" panose="02020603050405020304" pitchFamily="18" charset="0"/>
              </a:rPr>
              <a:t>februarie 2017</a:t>
            </a:r>
            <a:r>
              <a:rPr lang="en-US" sz="1400" dirty="0" smtClean="0">
                <a:solidFill>
                  <a:schemeClr val="tx1"/>
                </a:solidFill>
                <a:latin typeface="Times New Roman" panose="02020603050405020304" pitchFamily="18" charset="0"/>
                <a:cs typeface="Times New Roman" panose="02020603050405020304" pitchFamily="18" charset="0"/>
              </a:rPr>
              <a:t>.</a:t>
            </a:r>
            <a:endParaRPr lang="ro-RO" sz="1400" dirty="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Conferinţa </a:t>
            </a:r>
            <a:r>
              <a:rPr lang="en-US" sz="1400" dirty="0" err="1" smtClean="0">
                <a:solidFill>
                  <a:schemeClr val="tx1"/>
                </a:solidFill>
                <a:latin typeface="Times New Roman" panose="02020603050405020304" pitchFamily="18" charset="0"/>
                <a:cs typeface="Times New Roman" panose="02020603050405020304" pitchFamily="18" charset="0"/>
              </a:rPr>
              <a:t>științifică</a:t>
            </a:r>
            <a:r>
              <a:rPr lang="en-US" sz="1400" dirty="0" smtClean="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națională</a:t>
            </a:r>
            <a:r>
              <a:rPr lang="en-US" sz="1400" dirty="0">
                <a:solidFill>
                  <a:schemeClr val="tx1"/>
                </a:solidFill>
                <a:latin typeface="Times New Roman" panose="02020603050405020304" pitchFamily="18" charset="0"/>
                <a:cs typeface="Times New Roman" panose="02020603050405020304" pitchFamily="18" charset="0"/>
              </a:rPr>
              <a:t> </a:t>
            </a:r>
            <a:r>
              <a:rPr lang="fr-FR" sz="1400" dirty="0" smtClean="0">
                <a:solidFill>
                  <a:schemeClr val="tx1"/>
                </a:solidFill>
                <a:latin typeface="Times New Roman" panose="02020603050405020304" pitchFamily="18" charset="0"/>
                <a:cs typeface="Times New Roman" panose="02020603050405020304" pitchFamily="18" charset="0"/>
              </a:rPr>
              <a:t>„</a:t>
            </a:r>
            <a:r>
              <a:rPr lang="fr-FR" sz="1400" i="1" dirty="0" err="1">
                <a:solidFill>
                  <a:schemeClr val="tx1"/>
                </a:solidFill>
                <a:latin typeface="Times New Roman" panose="02020603050405020304" pitchFamily="18" charset="0"/>
                <a:cs typeface="Times New Roman" panose="02020603050405020304" pitchFamily="18" charset="0"/>
              </a:rPr>
              <a:t>Republica</a:t>
            </a:r>
            <a:r>
              <a:rPr lang="fr-FR" sz="1400" i="1" dirty="0">
                <a:solidFill>
                  <a:schemeClr val="tx1"/>
                </a:solidFill>
                <a:latin typeface="Times New Roman" panose="02020603050405020304" pitchFamily="18" charset="0"/>
                <a:cs typeface="Times New Roman" panose="02020603050405020304" pitchFamily="18" charset="0"/>
              </a:rPr>
              <a:t> Moldova la 25 </a:t>
            </a:r>
            <a:r>
              <a:rPr lang="fr-FR" sz="1400" i="1" dirty="0" err="1">
                <a:solidFill>
                  <a:schemeClr val="tx1"/>
                </a:solidFill>
                <a:latin typeface="Times New Roman" panose="02020603050405020304" pitchFamily="18" charset="0"/>
                <a:cs typeface="Times New Roman" panose="02020603050405020304" pitchFamily="18" charset="0"/>
              </a:rPr>
              <a:t>ani</a:t>
            </a:r>
            <a:r>
              <a:rPr lang="fr-FR" sz="1400" i="1" dirty="0">
                <a:solidFill>
                  <a:schemeClr val="tx1"/>
                </a:solidFill>
                <a:latin typeface="Times New Roman" panose="02020603050405020304" pitchFamily="18" charset="0"/>
                <a:cs typeface="Times New Roman" panose="02020603050405020304" pitchFamily="18" charset="0"/>
              </a:rPr>
              <a:t> de stat-membru al </a:t>
            </a:r>
            <a:r>
              <a:rPr lang="fr-FR" sz="1400" i="1" dirty="0" err="1">
                <a:solidFill>
                  <a:schemeClr val="tx1"/>
                </a:solidFill>
                <a:latin typeface="Times New Roman" panose="02020603050405020304" pitchFamily="18" charset="0"/>
                <a:cs typeface="Times New Roman" panose="02020603050405020304" pitchFamily="18" charset="0"/>
              </a:rPr>
              <a:t>Organizației</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Națiunilor</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Unite</a:t>
            </a:r>
            <a:r>
              <a:rPr lang="fr-FR" sz="1400" dirty="0" smtClean="0">
                <a:solidFill>
                  <a:schemeClr val="tx1"/>
                </a:solidFill>
                <a:latin typeface="Times New Roman" panose="02020603050405020304" pitchFamily="18" charset="0"/>
                <a:cs typeface="Times New Roman" panose="02020603050405020304" pitchFamily="18" charset="0"/>
              </a:rPr>
              <a:t>”</a:t>
            </a:r>
            <a:r>
              <a:rPr lang="ro-RO" sz="1400" dirty="0" smtClean="0">
                <a:solidFill>
                  <a:schemeClr val="tx1"/>
                </a:solidFill>
                <a:latin typeface="Times New Roman" panose="02020603050405020304" pitchFamily="18" charset="0"/>
                <a:cs typeface="Times New Roman" panose="02020603050405020304" pitchFamily="18" charset="0"/>
              </a:rPr>
              <a:t>, </a:t>
            </a:r>
            <a:r>
              <a:rPr lang="en-US" sz="1400" dirty="0" smtClean="0">
                <a:solidFill>
                  <a:schemeClr val="tx1"/>
                </a:solidFill>
                <a:latin typeface="Times New Roman" panose="02020603050405020304" pitchFamily="18" charset="0"/>
                <a:cs typeface="Times New Roman" panose="02020603050405020304" pitchFamily="18" charset="0"/>
              </a:rPr>
              <a:t>2 </a:t>
            </a:r>
            <a:r>
              <a:rPr lang="en-US" sz="1400" dirty="0" err="1">
                <a:solidFill>
                  <a:schemeClr val="tx1"/>
                </a:solidFill>
                <a:latin typeface="Times New Roman" panose="02020603050405020304" pitchFamily="18" charset="0"/>
                <a:cs typeface="Times New Roman" panose="02020603050405020304" pitchFamily="18" charset="0"/>
              </a:rPr>
              <a:t>martie</a:t>
            </a:r>
            <a:r>
              <a:rPr lang="en-US" sz="1400" dirty="0">
                <a:solidFill>
                  <a:schemeClr val="tx1"/>
                </a:solidFill>
                <a:latin typeface="Times New Roman" panose="02020603050405020304" pitchFamily="18" charset="0"/>
                <a:cs typeface="Times New Roman" panose="02020603050405020304" pitchFamily="18" charset="0"/>
              </a:rPr>
              <a:t> 2017</a:t>
            </a:r>
            <a:r>
              <a:rPr lang="ro-RO" sz="1400" dirty="0" smtClean="0">
                <a:solidFill>
                  <a:schemeClr val="tx1"/>
                </a:solidFill>
                <a:latin typeface="Times New Roman" panose="02020603050405020304" pitchFamily="18" charset="0"/>
                <a:cs typeface="Times New Roman" panose="02020603050405020304" pitchFamily="18" charset="0"/>
              </a:rPr>
              <a:t>.</a:t>
            </a:r>
          </a:p>
          <a:p>
            <a:pPr marL="342900" indent="-342900"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Masă rotundă </a:t>
            </a:r>
            <a:r>
              <a:rPr lang="fr-FR" sz="1400" dirty="0" smtClean="0">
                <a:solidFill>
                  <a:schemeClr val="tx1"/>
                </a:solidFill>
                <a:latin typeface="Times New Roman" panose="02020603050405020304" pitchFamily="18" charset="0"/>
                <a:cs typeface="Times New Roman" panose="02020603050405020304" pitchFamily="18" charset="0"/>
              </a:rPr>
              <a:t>„</a:t>
            </a:r>
            <a:r>
              <a:rPr lang="fr-FR" sz="1400" i="1" dirty="0" err="1" smtClean="0">
                <a:solidFill>
                  <a:schemeClr val="tx1"/>
                </a:solidFill>
                <a:latin typeface="Times New Roman" panose="02020603050405020304" pitchFamily="18" charset="0"/>
                <a:cs typeface="Times New Roman" panose="02020603050405020304" pitchFamily="18" charset="0"/>
              </a:rPr>
              <a:t>Sistemul</a:t>
            </a:r>
            <a:r>
              <a:rPr lang="fr-FR" sz="1400" i="1" dirty="0" smtClean="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electoral</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din</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Republica</a:t>
            </a:r>
            <a:r>
              <a:rPr lang="fr-FR" sz="1400" i="1" dirty="0">
                <a:solidFill>
                  <a:schemeClr val="tx1"/>
                </a:solidFill>
                <a:latin typeface="Times New Roman" panose="02020603050405020304" pitchFamily="18" charset="0"/>
                <a:cs typeface="Times New Roman" panose="02020603050405020304" pitchFamily="18" charset="0"/>
              </a:rPr>
              <a:t> Moldova: </a:t>
            </a:r>
            <a:r>
              <a:rPr lang="fr-FR" sz="1400" i="1" dirty="0" err="1">
                <a:solidFill>
                  <a:schemeClr val="tx1"/>
                </a:solidFill>
                <a:latin typeface="Times New Roman" panose="02020603050405020304" pitchFamily="18" charset="0"/>
                <a:cs typeface="Times New Roman" panose="02020603050405020304" pitchFamily="18" charset="0"/>
              </a:rPr>
              <a:t>oportunități</a:t>
            </a:r>
            <a:r>
              <a:rPr lang="fr-FR" sz="1400" i="1" dirty="0">
                <a:solidFill>
                  <a:schemeClr val="tx1"/>
                </a:solidFill>
                <a:latin typeface="Times New Roman" panose="02020603050405020304" pitchFamily="18" charset="0"/>
                <a:cs typeface="Times New Roman" panose="02020603050405020304" pitchFamily="18" charset="0"/>
              </a:rPr>
              <a:t> de </a:t>
            </a:r>
            <a:r>
              <a:rPr lang="fr-FR" sz="1400" i="1" dirty="0" err="1">
                <a:solidFill>
                  <a:schemeClr val="tx1"/>
                </a:solidFill>
                <a:latin typeface="Times New Roman" panose="02020603050405020304" pitchFamily="18" charset="0"/>
                <a:cs typeface="Times New Roman" panose="02020603050405020304" pitchFamily="18" charset="0"/>
              </a:rPr>
              <a:t>reformă</a:t>
            </a:r>
            <a:r>
              <a:rPr lang="fr-FR" sz="1400" dirty="0" smtClean="0">
                <a:solidFill>
                  <a:schemeClr val="tx1"/>
                </a:solidFill>
                <a:latin typeface="Times New Roman" panose="02020603050405020304" pitchFamily="18" charset="0"/>
                <a:cs typeface="Times New Roman" panose="02020603050405020304" pitchFamily="18" charset="0"/>
              </a:rPr>
              <a:t>”</a:t>
            </a:r>
            <a:r>
              <a:rPr lang="ro-RO" sz="1400" dirty="0" smtClean="0">
                <a:solidFill>
                  <a:schemeClr val="tx1"/>
                </a:solidFill>
                <a:latin typeface="Times New Roman" panose="02020603050405020304" pitchFamily="18" charset="0"/>
                <a:cs typeface="Times New Roman" panose="02020603050405020304" pitchFamily="18" charset="0"/>
              </a:rPr>
              <a:t>, </a:t>
            </a:r>
            <a:r>
              <a:rPr lang="en-US" sz="1400" dirty="0" smtClean="0">
                <a:solidFill>
                  <a:schemeClr val="tx1"/>
                </a:solidFill>
                <a:latin typeface="Times New Roman" panose="02020603050405020304" pitchFamily="18" charset="0"/>
                <a:cs typeface="Times New Roman" panose="02020603050405020304" pitchFamily="18" charset="0"/>
              </a:rPr>
              <a:t>17 </a:t>
            </a:r>
            <a:r>
              <a:rPr lang="en-US" sz="1400" dirty="0" err="1">
                <a:solidFill>
                  <a:schemeClr val="tx1"/>
                </a:solidFill>
                <a:latin typeface="Times New Roman" panose="02020603050405020304" pitchFamily="18" charset="0"/>
                <a:cs typeface="Times New Roman" panose="02020603050405020304" pitchFamily="18" charset="0"/>
              </a:rPr>
              <a:t>martie</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smtClean="0">
                <a:solidFill>
                  <a:schemeClr val="tx1"/>
                </a:solidFill>
                <a:latin typeface="Times New Roman" panose="02020603050405020304" pitchFamily="18" charset="0"/>
                <a:cs typeface="Times New Roman" panose="02020603050405020304" pitchFamily="18" charset="0"/>
              </a:rPr>
              <a:t>2017</a:t>
            </a:r>
            <a:r>
              <a:rPr lang="ro-RO" sz="1400" dirty="0">
                <a:solidFill>
                  <a:schemeClr val="tx1"/>
                </a:solidFill>
                <a:latin typeface="Times New Roman" panose="02020603050405020304" pitchFamily="18" charset="0"/>
                <a:cs typeface="Times New Roman" panose="02020603050405020304" pitchFamily="18" charset="0"/>
              </a:rPr>
              <a:t> </a:t>
            </a: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Masă </a:t>
            </a:r>
            <a:r>
              <a:rPr lang="ro-RO" sz="1400" dirty="0">
                <a:solidFill>
                  <a:schemeClr val="tx1"/>
                </a:solidFill>
                <a:latin typeface="Times New Roman" panose="02020603050405020304" pitchFamily="18" charset="0"/>
                <a:cs typeface="Times New Roman" panose="02020603050405020304" pitchFamily="18" charset="0"/>
              </a:rPr>
              <a:t>rotundă </a:t>
            </a:r>
            <a:r>
              <a:rPr lang="fr-FR" sz="1400" dirty="0" smtClean="0">
                <a:solidFill>
                  <a:schemeClr val="tx1"/>
                </a:solidFill>
                <a:latin typeface="Times New Roman" panose="02020603050405020304" pitchFamily="18" charset="0"/>
                <a:cs typeface="Times New Roman" panose="02020603050405020304" pitchFamily="18" charset="0"/>
              </a:rPr>
              <a:t>„</a:t>
            </a:r>
            <a:r>
              <a:rPr lang="ro-RO" sz="1400" i="1" dirty="0" smtClean="0">
                <a:solidFill>
                  <a:schemeClr val="tx1"/>
                </a:solidFill>
                <a:latin typeface="Times New Roman" panose="02020603050405020304" pitchFamily="18" charset="0"/>
                <a:cs typeface="Times New Roman" panose="02020603050405020304" pitchFamily="18" charset="0"/>
              </a:rPr>
              <a:t>Experiența </a:t>
            </a:r>
            <a:r>
              <a:rPr lang="ro-RO" sz="1400" i="1" dirty="0">
                <a:solidFill>
                  <a:schemeClr val="tx1"/>
                </a:solidFill>
                <a:latin typeface="Times New Roman" panose="02020603050405020304" pitchFamily="18" charset="0"/>
                <a:cs typeface="Times New Roman" panose="02020603050405020304" pitchFamily="18" charset="0"/>
              </a:rPr>
              <a:t>votului uninominal în Găgăuzia: viziunile </a:t>
            </a:r>
            <a:r>
              <a:rPr lang="ro-RO" sz="1400" i="1" dirty="0" smtClean="0">
                <a:solidFill>
                  <a:schemeClr val="tx1"/>
                </a:solidFill>
                <a:latin typeface="Times New Roman" panose="02020603050405020304" pitchFamily="18" charset="0"/>
                <a:cs typeface="Times New Roman" panose="02020603050405020304" pitchFamily="18" charset="0"/>
              </a:rPr>
              <a:t>experților”, </a:t>
            </a:r>
            <a:r>
              <a:rPr lang="ro-RO" sz="1400" dirty="0" smtClean="0">
                <a:solidFill>
                  <a:schemeClr val="tx1"/>
                </a:solidFill>
                <a:latin typeface="Times New Roman" panose="02020603050405020304" pitchFamily="18" charset="0"/>
                <a:cs typeface="Times New Roman" panose="02020603050405020304" pitchFamily="18" charset="0"/>
              </a:rPr>
              <a:t>30 </a:t>
            </a:r>
            <a:r>
              <a:rPr lang="ro-RO" sz="1400" dirty="0">
                <a:solidFill>
                  <a:schemeClr val="tx1"/>
                </a:solidFill>
                <a:latin typeface="Times New Roman" panose="02020603050405020304" pitchFamily="18" charset="0"/>
                <a:cs typeface="Times New Roman" panose="02020603050405020304" pitchFamily="18" charset="0"/>
              </a:rPr>
              <a:t>martie </a:t>
            </a:r>
            <a:r>
              <a:rPr lang="ro-RO" sz="1400" dirty="0" smtClean="0">
                <a:solidFill>
                  <a:schemeClr val="tx1"/>
                </a:solidFill>
                <a:latin typeface="Times New Roman" panose="02020603050405020304" pitchFamily="18" charset="0"/>
                <a:cs typeface="Times New Roman" panose="02020603050405020304" pitchFamily="18" charset="0"/>
              </a:rPr>
              <a:t>2017</a:t>
            </a:r>
            <a:endParaRPr lang="ro-RO" sz="1400" dirty="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Conferința științifico-practică  Internațională </a:t>
            </a:r>
            <a:r>
              <a:rPr lang="fr-FR" sz="1400" dirty="0" smtClean="0">
                <a:solidFill>
                  <a:schemeClr val="tx1"/>
                </a:solidFill>
                <a:latin typeface="Times New Roman" panose="02020603050405020304" pitchFamily="18" charset="0"/>
                <a:cs typeface="Times New Roman" panose="02020603050405020304" pitchFamily="18" charset="0"/>
              </a:rPr>
              <a:t>„</a:t>
            </a:r>
            <a:r>
              <a:rPr lang="ro-RO" sz="1400" i="1" dirty="0" smtClean="0">
                <a:solidFill>
                  <a:schemeClr val="tx1"/>
                </a:solidFill>
                <a:latin typeface="Times New Roman" panose="02020603050405020304" pitchFamily="18" charset="0"/>
                <a:cs typeface="Times New Roman" panose="02020603050405020304" pitchFamily="18" charset="0"/>
              </a:rPr>
              <a:t>Rolul </a:t>
            </a:r>
            <a:r>
              <a:rPr lang="ro-RO" sz="1400" i="1" dirty="0">
                <a:solidFill>
                  <a:schemeClr val="tx1"/>
                </a:solidFill>
                <a:latin typeface="Times New Roman" panose="02020603050405020304" pitchFamily="18" charset="0"/>
                <a:cs typeface="Times New Roman" panose="02020603050405020304" pitchFamily="18" charset="0"/>
              </a:rPr>
              <a:t>mass-media în procesul </a:t>
            </a:r>
            <a:r>
              <a:rPr lang="ro-RO" sz="1400" i="1" dirty="0" smtClean="0">
                <a:solidFill>
                  <a:schemeClr val="tx1"/>
                </a:solidFill>
                <a:latin typeface="Times New Roman" panose="02020603050405020304" pitchFamily="18" charset="0"/>
                <a:cs typeface="Times New Roman" panose="02020603050405020304" pitchFamily="18" charset="0"/>
              </a:rPr>
              <a:t>electoral”</a:t>
            </a:r>
            <a:r>
              <a:rPr lang="ro-RO" sz="1400" dirty="0" smtClean="0">
                <a:solidFill>
                  <a:schemeClr val="tx1"/>
                </a:solidFill>
                <a:latin typeface="Times New Roman" panose="02020603050405020304" pitchFamily="18" charset="0"/>
                <a:cs typeface="Times New Roman" panose="02020603050405020304" pitchFamily="18" charset="0"/>
              </a:rPr>
              <a:t>,  </a:t>
            </a:r>
            <a:r>
              <a:rPr lang="ru-RU" sz="1400" dirty="0" smtClean="0">
                <a:solidFill>
                  <a:schemeClr val="tx1"/>
                </a:solidFill>
                <a:latin typeface="Times New Roman" panose="02020603050405020304" pitchFamily="18" charset="0"/>
                <a:cs typeface="Times New Roman" panose="02020603050405020304" pitchFamily="18" charset="0"/>
              </a:rPr>
              <a:t>12 </a:t>
            </a:r>
            <a:r>
              <a:rPr lang="ru-RU" sz="1400" dirty="0" err="1">
                <a:solidFill>
                  <a:schemeClr val="tx1"/>
                </a:solidFill>
                <a:latin typeface="Times New Roman" panose="02020603050405020304" pitchFamily="18" charset="0"/>
                <a:cs typeface="Times New Roman" panose="02020603050405020304" pitchFamily="18" charset="0"/>
              </a:rPr>
              <a:t>aprilie</a:t>
            </a:r>
            <a:r>
              <a:rPr lang="ru-RU" sz="1400" dirty="0">
                <a:solidFill>
                  <a:schemeClr val="tx1"/>
                </a:solidFill>
                <a:latin typeface="Times New Roman" panose="02020603050405020304" pitchFamily="18" charset="0"/>
                <a:cs typeface="Times New Roman" panose="02020603050405020304" pitchFamily="18" charset="0"/>
              </a:rPr>
              <a:t> </a:t>
            </a:r>
            <a:r>
              <a:rPr lang="ru-RU" sz="1400" dirty="0" smtClean="0">
                <a:solidFill>
                  <a:schemeClr val="tx1"/>
                </a:solidFill>
                <a:latin typeface="Times New Roman" panose="02020603050405020304" pitchFamily="18" charset="0"/>
                <a:cs typeface="Times New Roman" panose="02020603050405020304" pitchFamily="18" charset="0"/>
              </a:rPr>
              <a:t>2017</a:t>
            </a:r>
            <a:endParaRPr lang="ro-RO" sz="1400" dirty="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r>
              <a:rPr lang="fr-FR" sz="1400" dirty="0" err="1" smtClean="0">
                <a:solidFill>
                  <a:schemeClr val="tx1"/>
                </a:solidFill>
                <a:latin typeface="Times New Roman" panose="02020603050405020304" pitchFamily="18" charset="0"/>
                <a:cs typeface="Times New Roman" panose="02020603050405020304" pitchFamily="18" charset="0"/>
              </a:rPr>
              <a:t>Conferinţa</a:t>
            </a:r>
            <a:r>
              <a:rPr lang="fr-FR" sz="1400" dirty="0" smtClean="0">
                <a:solidFill>
                  <a:schemeClr val="tx1"/>
                </a:solidFill>
                <a:latin typeface="Times New Roman" panose="02020603050405020304" pitchFamily="18" charset="0"/>
                <a:cs typeface="Times New Roman" panose="02020603050405020304" pitchFamily="18" charset="0"/>
              </a:rPr>
              <a:t> </a:t>
            </a:r>
            <a:r>
              <a:rPr lang="fr-FR" sz="1400" dirty="0" err="1">
                <a:solidFill>
                  <a:schemeClr val="tx1"/>
                </a:solidFill>
                <a:latin typeface="Times New Roman" panose="02020603050405020304" pitchFamily="18" charset="0"/>
                <a:cs typeface="Times New Roman" panose="02020603050405020304" pitchFamily="18" charset="0"/>
              </a:rPr>
              <a:t>știinţifică</a:t>
            </a:r>
            <a:r>
              <a:rPr lang="fr-FR" sz="1400" dirty="0">
                <a:solidFill>
                  <a:schemeClr val="tx1"/>
                </a:solidFill>
                <a:latin typeface="Times New Roman" panose="02020603050405020304" pitchFamily="18" charset="0"/>
                <a:cs typeface="Times New Roman" panose="02020603050405020304" pitchFamily="18" charset="0"/>
              </a:rPr>
              <a:t> </a:t>
            </a:r>
            <a:r>
              <a:rPr lang="fr-FR" sz="1400" dirty="0" err="1">
                <a:solidFill>
                  <a:schemeClr val="tx1"/>
                </a:solidFill>
                <a:latin typeface="Times New Roman" panose="02020603050405020304" pitchFamily="18" charset="0"/>
                <a:cs typeface="Times New Roman" panose="02020603050405020304" pitchFamily="18" charset="0"/>
              </a:rPr>
              <a:t>internațională</a:t>
            </a:r>
            <a:r>
              <a:rPr lang="fr-FR" sz="1400" dirty="0">
                <a:solidFill>
                  <a:schemeClr val="tx1"/>
                </a:solidFill>
                <a:latin typeface="Times New Roman" panose="02020603050405020304" pitchFamily="18" charset="0"/>
                <a:cs typeface="Times New Roman" panose="02020603050405020304" pitchFamily="18" charset="0"/>
              </a:rPr>
              <a:t> </a:t>
            </a:r>
            <a:r>
              <a:rPr lang="fr-FR" sz="1400" dirty="0" smtClean="0">
                <a:solidFill>
                  <a:schemeClr val="tx1"/>
                </a:solidFill>
                <a:latin typeface="Times New Roman" panose="02020603050405020304" pitchFamily="18" charset="0"/>
                <a:cs typeface="Times New Roman" panose="02020603050405020304" pitchFamily="18" charset="0"/>
              </a:rPr>
              <a:t>„</a:t>
            </a:r>
            <a:r>
              <a:rPr lang="fr-FR" sz="1400" i="1" dirty="0" err="1">
                <a:solidFill>
                  <a:schemeClr val="tx1"/>
                </a:solidFill>
                <a:latin typeface="Times New Roman" panose="02020603050405020304" pitchFamily="18" charset="0"/>
                <a:cs typeface="Times New Roman" panose="02020603050405020304" pitchFamily="18" charset="0"/>
              </a:rPr>
              <a:t>Republica</a:t>
            </a:r>
            <a:r>
              <a:rPr lang="fr-FR" sz="1400" i="1" dirty="0">
                <a:solidFill>
                  <a:schemeClr val="tx1"/>
                </a:solidFill>
                <a:latin typeface="Times New Roman" panose="02020603050405020304" pitchFamily="18" charset="0"/>
                <a:cs typeface="Times New Roman" panose="02020603050405020304" pitchFamily="18" charset="0"/>
              </a:rPr>
              <a:t> Moldova </a:t>
            </a:r>
            <a:r>
              <a:rPr lang="fr-FR" sz="1400" i="1" dirty="0" err="1">
                <a:solidFill>
                  <a:schemeClr val="tx1"/>
                </a:solidFill>
                <a:latin typeface="Times New Roman" panose="02020603050405020304" pitchFamily="18" charset="0"/>
                <a:cs typeface="Times New Roman" panose="02020603050405020304" pitchFamily="18" charset="0"/>
              </a:rPr>
              <a:t>în</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contextul</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implementării</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Acordului</a:t>
            </a:r>
            <a:r>
              <a:rPr lang="fr-FR" sz="1400" i="1" dirty="0">
                <a:solidFill>
                  <a:schemeClr val="tx1"/>
                </a:solidFill>
                <a:latin typeface="Times New Roman" panose="02020603050405020304" pitchFamily="18" charset="0"/>
                <a:cs typeface="Times New Roman" panose="02020603050405020304" pitchFamily="18" charset="0"/>
              </a:rPr>
              <a:t> de </a:t>
            </a:r>
            <a:r>
              <a:rPr lang="fr-FR" sz="1400" i="1" dirty="0" err="1">
                <a:solidFill>
                  <a:schemeClr val="tx1"/>
                </a:solidFill>
                <a:latin typeface="Times New Roman" panose="02020603050405020304" pitchFamily="18" charset="0"/>
                <a:cs typeface="Times New Roman" panose="02020603050405020304" pitchFamily="18" charset="0"/>
              </a:rPr>
              <a:t>Asociere</a:t>
            </a:r>
            <a:r>
              <a:rPr lang="fr-FR" sz="1400" dirty="0" smtClean="0">
                <a:solidFill>
                  <a:schemeClr val="tx1"/>
                </a:solidFill>
                <a:latin typeface="Times New Roman" panose="02020603050405020304" pitchFamily="18" charset="0"/>
                <a:cs typeface="Times New Roman" panose="02020603050405020304" pitchFamily="18" charset="0"/>
              </a:rPr>
              <a:t>”</a:t>
            </a:r>
            <a:r>
              <a:rPr lang="ro-RO" sz="1400" dirty="0" smtClean="0">
                <a:solidFill>
                  <a:schemeClr val="tx1"/>
                </a:solidFill>
                <a:latin typeface="Times New Roman" panose="02020603050405020304" pitchFamily="18" charset="0"/>
                <a:cs typeface="Times New Roman" panose="02020603050405020304" pitchFamily="18" charset="0"/>
              </a:rPr>
              <a:t>, </a:t>
            </a:r>
            <a:r>
              <a:rPr lang="fr-FR" sz="1400" dirty="0" smtClean="0">
                <a:solidFill>
                  <a:schemeClr val="tx1"/>
                </a:solidFill>
                <a:latin typeface="Times New Roman" panose="02020603050405020304" pitchFamily="18" charset="0"/>
                <a:cs typeface="Times New Roman" panose="02020603050405020304" pitchFamily="18" charset="0"/>
              </a:rPr>
              <a:t>4 </a:t>
            </a:r>
            <a:r>
              <a:rPr lang="fr-FR" sz="1400" dirty="0">
                <a:solidFill>
                  <a:schemeClr val="tx1"/>
                </a:solidFill>
                <a:latin typeface="Times New Roman" panose="02020603050405020304" pitchFamily="18" charset="0"/>
                <a:cs typeface="Times New Roman" panose="02020603050405020304" pitchFamily="18" charset="0"/>
              </a:rPr>
              <a:t>mai 2017</a:t>
            </a:r>
            <a:r>
              <a:rPr lang="ro-RO" sz="1400" dirty="0" smtClean="0">
                <a:solidFill>
                  <a:schemeClr val="tx1"/>
                </a:solidFill>
                <a:latin typeface="Times New Roman" panose="02020603050405020304" pitchFamily="18" charset="0"/>
                <a:cs typeface="Times New Roman" panose="02020603050405020304" pitchFamily="18" charset="0"/>
              </a:rPr>
              <a:t>.</a:t>
            </a:r>
          </a:p>
          <a:p>
            <a:pPr marL="342900" indent="-342900" algn="just">
              <a:buFont typeface="+mj-lt"/>
              <a:buAutoNum type="arabicPeriod"/>
            </a:pPr>
            <a:endParaRPr lang="ro-RO" sz="1400" dirty="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a:solidFill>
                <a:schemeClr val="tx1"/>
              </a:solidFill>
              <a:latin typeface="Times New Roman" panose="02020603050405020304" pitchFamily="18" charset="0"/>
              <a:cs typeface="Times New Roman" panose="02020603050405020304" pitchFamily="18" charset="0"/>
            </a:endParaRPr>
          </a:p>
          <a:p>
            <a:pPr marL="342900" indent="-161925"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Conferinţa </a:t>
            </a:r>
            <a:r>
              <a:rPr lang="ro-RO" sz="1400" dirty="0">
                <a:solidFill>
                  <a:schemeClr val="tx1"/>
                </a:solidFill>
                <a:latin typeface="Times New Roman" panose="02020603050405020304" pitchFamily="18" charset="0"/>
                <a:cs typeface="Times New Roman" panose="02020603050405020304" pitchFamily="18" charset="0"/>
              </a:rPr>
              <a:t>știinţifică </a:t>
            </a:r>
            <a:r>
              <a:rPr lang="ro-RO" sz="1400" dirty="0" smtClean="0">
                <a:solidFill>
                  <a:schemeClr val="tx1"/>
                </a:solidFill>
                <a:latin typeface="Times New Roman" panose="02020603050405020304" pitchFamily="18" charset="0"/>
                <a:cs typeface="Times New Roman" panose="02020603050405020304" pitchFamily="18" charset="0"/>
              </a:rPr>
              <a:t>internațională „</a:t>
            </a:r>
            <a:r>
              <a:rPr lang="ro-RO" sz="1400" i="1" dirty="0">
                <a:solidFill>
                  <a:schemeClr val="tx1"/>
                </a:solidFill>
                <a:latin typeface="Times New Roman" panose="02020603050405020304" pitchFamily="18" charset="0"/>
                <a:cs typeface="Times New Roman" panose="02020603050405020304" pitchFamily="18" charset="0"/>
              </a:rPr>
              <a:t>Performanțe ale guvernanței publice a instituțiilor cu </a:t>
            </a:r>
            <a:r>
              <a:rPr lang="ro-RO" sz="1400" i="1" dirty="0" smtClean="0">
                <a:solidFill>
                  <a:schemeClr val="tx1"/>
                </a:solidFill>
                <a:latin typeface="Times New Roman" panose="02020603050405020304" pitchFamily="18" charset="0"/>
                <a:cs typeface="Times New Roman" panose="02020603050405020304" pitchFamily="18" charset="0"/>
              </a:rPr>
              <a:t>responsabilități </a:t>
            </a:r>
            <a:r>
              <a:rPr lang="ro-RO" sz="1400" i="1" dirty="0">
                <a:solidFill>
                  <a:schemeClr val="tx1"/>
                </a:solidFill>
                <a:latin typeface="Times New Roman" panose="02020603050405020304" pitchFamily="18" charset="0"/>
                <a:cs typeface="Times New Roman" panose="02020603050405020304" pitchFamily="18" charset="0"/>
              </a:rPr>
              <a:t>în domeniul relațiilor dintre Republica Moldova și România</a:t>
            </a:r>
            <a:r>
              <a:rPr lang="ro-RO" sz="1400" dirty="0" smtClean="0">
                <a:solidFill>
                  <a:schemeClr val="tx1"/>
                </a:solidFill>
                <a:latin typeface="Times New Roman" panose="02020603050405020304" pitchFamily="18" charset="0"/>
                <a:cs typeface="Times New Roman" panose="02020603050405020304" pitchFamily="18" charset="0"/>
              </a:rPr>
              <a:t>”, </a:t>
            </a:r>
            <a:r>
              <a:rPr lang="en-US" sz="1400" dirty="0" smtClean="0">
                <a:solidFill>
                  <a:schemeClr val="tx1"/>
                </a:solidFill>
                <a:latin typeface="Times New Roman" panose="02020603050405020304" pitchFamily="18" charset="0"/>
                <a:cs typeface="Times New Roman" panose="02020603050405020304" pitchFamily="18" charset="0"/>
              </a:rPr>
              <a:t>5 </a:t>
            </a:r>
            <a:r>
              <a:rPr lang="en-US" sz="1400" dirty="0" err="1">
                <a:solidFill>
                  <a:schemeClr val="tx1"/>
                </a:solidFill>
                <a:latin typeface="Times New Roman" panose="02020603050405020304" pitchFamily="18" charset="0"/>
                <a:cs typeface="Times New Roman" panose="02020603050405020304" pitchFamily="18" charset="0"/>
              </a:rPr>
              <a:t>mai</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smtClean="0">
                <a:solidFill>
                  <a:schemeClr val="tx1"/>
                </a:solidFill>
                <a:latin typeface="Times New Roman" panose="02020603050405020304" pitchFamily="18" charset="0"/>
                <a:cs typeface="Times New Roman" panose="02020603050405020304" pitchFamily="18" charset="0"/>
              </a:rPr>
              <a:t>2017</a:t>
            </a: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ro-RO" sz="1400" dirty="0">
              <a:solidFill>
                <a:schemeClr val="tx1"/>
              </a:solidFill>
              <a:latin typeface="Times New Roman" panose="02020603050405020304" pitchFamily="18" charset="0"/>
              <a:cs typeface="Times New Roman" panose="02020603050405020304" pitchFamily="18" charset="0"/>
            </a:endParaRPr>
          </a:p>
          <a:p>
            <a:pPr marL="342900" indent="-161925"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Conferinţa </a:t>
            </a:r>
            <a:r>
              <a:rPr lang="ro-RO" sz="1400" dirty="0">
                <a:solidFill>
                  <a:schemeClr val="tx1"/>
                </a:solidFill>
                <a:latin typeface="Times New Roman" panose="02020603050405020304" pitchFamily="18" charset="0"/>
                <a:cs typeface="Times New Roman" panose="02020603050405020304" pitchFamily="18" charset="0"/>
              </a:rPr>
              <a:t>Ştiinţifică </a:t>
            </a:r>
            <a:r>
              <a:rPr lang="fr-FR" sz="1400" dirty="0" err="1" smtClean="0">
                <a:solidFill>
                  <a:schemeClr val="tx1"/>
                </a:solidFill>
                <a:latin typeface="Times New Roman" panose="02020603050405020304" pitchFamily="18" charset="0"/>
                <a:cs typeface="Times New Roman" panose="02020603050405020304" pitchFamily="18" charset="0"/>
              </a:rPr>
              <a:t>cu</a:t>
            </a:r>
            <a:r>
              <a:rPr lang="fr-FR" sz="1400" dirty="0" smtClean="0">
                <a:solidFill>
                  <a:schemeClr val="tx1"/>
                </a:solidFill>
                <a:latin typeface="Times New Roman" panose="02020603050405020304" pitchFamily="18" charset="0"/>
                <a:cs typeface="Times New Roman" panose="02020603050405020304" pitchFamily="18" charset="0"/>
              </a:rPr>
              <a:t> </a:t>
            </a:r>
            <a:r>
              <a:rPr lang="fr-FR" sz="1400" dirty="0" err="1">
                <a:solidFill>
                  <a:schemeClr val="tx1"/>
                </a:solidFill>
                <a:latin typeface="Times New Roman" panose="02020603050405020304" pitchFamily="18" charset="0"/>
                <a:cs typeface="Times New Roman" panose="02020603050405020304" pitchFamily="18" charset="0"/>
              </a:rPr>
              <a:t>participare</a:t>
            </a:r>
            <a:r>
              <a:rPr lang="fr-FR" sz="1400" dirty="0">
                <a:solidFill>
                  <a:schemeClr val="tx1"/>
                </a:solidFill>
                <a:latin typeface="Times New Roman" panose="02020603050405020304" pitchFamily="18" charset="0"/>
                <a:cs typeface="Times New Roman" panose="02020603050405020304" pitchFamily="18" charset="0"/>
              </a:rPr>
              <a:t> </a:t>
            </a:r>
            <a:r>
              <a:rPr lang="fr-FR" sz="1400" dirty="0" err="1">
                <a:solidFill>
                  <a:schemeClr val="tx1"/>
                </a:solidFill>
                <a:latin typeface="Times New Roman" panose="02020603050405020304" pitchFamily="18" charset="0"/>
                <a:cs typeface="Times New Roman" panose="02020603050405020304" pitchFamily="18" charset="0"/>
              </a:rPr>
              <a:t>internațională</a:t>
            </a:r>
            <a:r>
              <a:rPr lang="fr-FR" sz="1400" dirty="0">
                <a:solidFill>
                  <a:schemeClr val="tx1"/>
                </a:solidFill>
                <a:latin typeface="Times New Roman" panose="02020603050405020304" pitchFamily="18" charset="0"/>
                <a:cs typeface="Times New Roman" panose="02020603050405020304" pitchFamily="18" charset="0"/>
              </a:rPr>
              <a:t> </a:t>
            </a:r>
            <a:r>
              <a:rPr lang="fr-FR" sz="1400" dirty="0" smtClean="0">
                <a:solidFill>
                  <a:schemeClr val="tx1"/>
                </a:solidFill>
                <a:latin typeface="Times New Roman" panose="02020603050405020304" pitchFamily="18" charset="0"/>
                <a:cs typeface="Times New Roman" panose="02020603050405020304" pitchFamily="18" charset="0"/>
              </a:rPr>
              <a:t>„</a:t>
            </a:r>
            <a:r>
              <a:rPr lang="fr-FR" sz="1400" i="1" dirty="0" smtClean="0">
                <a:solidFill>
                  <a:schemeClr val="tx1"/>
                </a:solidFill>
                <a:latin typeface="Times New Roman" panose="02020603050405020304" pitchFamily="18" charset="0"/>
                <a:cs typeface="Times New Roman" panose="02020603050405020304" pitchFamily="18" charset="0"/>
              </a:rPr>
              <a:t>25 </a:t>
            </a:r>
            <a:r>
              <a:rPr lang="fr-FR" sz="1400" i="1" dirty="0">
                <a:solidFill>
                  <a:schemeClr val="tx1"/>
                </a:solidFill>
                <a:latin typeface="Times New Roman" panose="02020603050405020304" pitchFamily="18" charset="0"/>
                <a:cs typeface="Times New Roman" panose="02020603050405020304" pitchFamily="18" charset="0"/>
              </a:rPr>
              <a:t>de </a:t>
            </a:r>
            <a:r>
              <a:rPr lang="fr-FR" sz="1400" i="1" dirty="0" err="1">
                <a:solidFill>
                  <a:schemeClr val="tx1"/>
                </a:solidFill>
                <a:latin typeface="Times New Roman" panose="02020603050405020304" pitchFamily="18" charset="0"/>
                <a:cs typeface="Times New Roman" panose="02020603050405020304" pitchFamily="18" charset="0"/>
              </a:rPr>
              <a:t>ani</a:t>
            </a:r>
            <a:r>
              <a:rPr lang="fr-FR" sz="1400" i="1" dirty="0">
                <a:solidFill>
                  <a:schemeClr val="tx1"/>
                </a:solidFill>
                <a:latin typeface="Times New Roman" panose="02020603050405020304" pitchFamily="18" charset="0"/>
                <a:cs typeface="Times New Roman" panose="02020603050405020304" pitchFamily="18" charset="0"/>
              </a:rPr>
              <a:t> de </a:t>
            </a:r>
            <a:r>
              <a:rPr lang="fr-FR" sz="1400" i="1" dirty="0" err="1">
                <a:solidFill>
                  <a:schemeClr val="tx1"/>
                </a:solidFill>
                <a:latin typeface="Times New Roman" panose="02020603050405020304" pitchFamily="18" charset="0"/>
                <a:cs typeface="Times New Roman" panose="02020603050405020304" pitchFamily="18" charset="0"/>
              </a:rPr>
              <a:t>cooperare</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probleme</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actuale</a:t>
            </a:r>
            <a:r>
              <a:rPr lang="fr-FR" sz="1400" i="1" dirty="0">
                <a:solidFill>
                  <a:schemeClr val="tx1"/>
                </a:solidFill>
                <a:latin typeface="Times New Roman" panose="02020603050405020304" pitchFamily="18" charset="0"/>
                <a:cs typeface="Times New Roman" panose="02020603050405020304" pitchFamily="18" charset="0"/>
              </a:rPr>
              <a:t> ale </a:t>
            </a:r>
            <a:r>
              <a:rPr lang="fr-FR" sz="1400" i="1" dirty="0" err="1">
                <a:solidFill>
                  <a:schemeClr val="tx1"/>
                </a:solidFill>
                <a:latin typeface="Times New Roman" panose="02020603050405020304" pitchFamily="18" charset="0"/>
                <a:cs typeface="Times New Roman" panose="02020603050405020304" pitchFamily="18" charset="0"/>
              </a:rPr>
              <a:t>relațiilor</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smtClean="0">
                <a:solidFill>
                  <a:schemeClr val="tx1"/>
                </a:solidFill>
                <a:latin typeface="Times New Roman" panose="02020603050405020304" pitchFamily="18" charset="0"/>
                <a:cs typeface="Times New Roman" panose="02020603050405020304" pitchFamily="18" charset="0"/>
              </a:rPr>
              <a:t>moldo-</a:t>
            </a:r>
            <a:r>
              <a:rPr lang="fr-FR" sz="1400" i="1" dirty="0" err="1" smtClean="0">
                <a:solidFill>
                  <a:schemeClr val="tx1"/>
                </a:solidFill>
                <a:latin typeface="Times New Roman" panose="02020603050405020304" pitchFamily="18" charset="0"/>
                <a:cs typeface="Times New Roman" panose="02020603050405020304" pitchFamily="18" charset="0"/>
              </a:rPr>
              <a:t>ucrainene</a:t>
            </a:r>
            <a:r>
              <a:rPr lang="ro-RO" sz="1400" dirty="0" smtClean="0">
                <a:solidFill>
                  <a:schemeClr val="tx1"/>
                </a:solidFill>
                <a:latin typeface="Times New Roman" panose="02020603050405020304" pitchFamily="18" charset="0"/>
                <a:cs typeface="Times New Roman" panose="02020603050405020304" pitchFamily="18" charset="0"/>
              </a:rPr>
              <a:t>”</a:t>
            </a:r>
            <a:r>
              <a:rPr lang="fr-FR" sz="1400" dirty="0" smtClean="0">
                <a:solidFill>
                  <a:schemeClr val="tx1"/>
                </a:solidFill>
                <a:latin typeface="Times New Roman" panose="02020603050405020304" pitchFamily="18" charset="0"/>
                <a:cs typeface="Times New Roman" panose="02020603050405020304" pitchFamily="18" charset="0"/>
              </a:rPr>
              <a:t>, 25 </a:t>
            </a:r>
            <a:r>
              <a:rPr lang="fr-FR" sz="1400" dirty="0">
                <a:solidFill>
                  <a:schemeClr val="tx1"/>
                </a:solidFill>
                <a:latin typeface="Times New Roman" panose="02020603050405020304" pitchFamily="18" charset="0"/>
                <a:cs typeface="Times New Roman" panose="02020603050405020304" pitchFamily="18" charset="0"/>
              </a:rPr>
              <a:t>mai 2017</a:t>
            </a:r>
            <a:r>
              <a:rPr lang="ro-RO" sz="1400" dirty="0" smtClean="0">
                <a:solidFill>
                  <a:schemeClr val="tx1"/>
                </a:solidFill>
                <a:latin typeface="Times New Roman" panose="02020603050405020304" pitchFamily="18" charset="0"/>
                <a:cs typeface="Times New Roman" panose="02020603050405020304" pitchFamily="18" charset="0"/>
              </a:rPr>
              <a:t>.</a:t>
            </a:r>
          </a:p>
          <a:p>
            <a:pPr marL="342900" indent="-161925" algn="just">
              <a:buFont typeface="+mj-lt"/>
              <a:buAutoNum type="arabicPeriod"/>
            </a:pPr>
            <a:r>
              <a:rPr lang="fr-FR" sz="1400" dirty="0" err="1" smtClean="0">
                <a:solidFill>
                  <a:schemeClr val="tx1"/>
                </a:solidFill>
                <a:latin typeface="Times New Roman" panose="02020603050405020304" pitchFamily="18" charset="0"/>
                <a:cs typeface="Times New Roman" panose="02020603050405020304" pitchFamily="18" charset="0"/>
              </a:rPr>
              <a:t>Lansare</a:t>
            </a:r>
            <a:r>
              <a:rPr lang="fr-FR" sz="1400" dirty="0" smtClean="0">
                <a:solidFill>
                  <a:schemeClr val="tx1"/>
                </a:solidFill>
                <a:latin typeface="Times New Roman" panose="02020603050405020304" pitchFamily="18" charset="0"/>
                <a:cs typeface="Times New Roman" panose="02020603050405020304" pitchFamily="18" charset="0"/>
              </a:rPr>
              <a:t> </a:t>
            </a:r>
            <a:r>
              <a:rPr lang="fr-FR" sz="1400" dirty="0">
                <a:solidFill>
                  <a:schemeClr val="tx1"/>
                </a:solidFill>
                <a:latin typeface="Times New Roman" panose="02020603050405020304" pitchFamily="18" charset="0"/>
                <a:cs typeface="Times New Roman" panose="02020603050405020304" pitchFamily="18" charset="0"/>
              </a:rPr>
              <a:t>de carte „</a:t>
            </a:r>
            <a:r>
              <a:rPr lang="fr-FR" sz="1400" i="1" dirty="0" err="1">
                <a:solidFill>
                  <a:schemeClr val="tx1"/>
                </a:solidFill>
                <a:latin typeface="Times New Roman" panose="02020603050405020304" pitchFamily="18" charset="0"/>
                <a:cs typeface="Times New Roman" panose="02020603050405020304" pitchFamily="18" charset="0"/>
              </a:rPr>
              <a:t>Migrația</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probleme</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și</a:t>
            </a:r>
            <a:r>
              <a:rPr lang="fr-FR" sz="1400" i="1" dirty="0">
                <a:solidFill>
                  <a:schemeClr val="tx1"/>
                </a:solidFill>
                <a:latin typeface="Times New Roman" panose="02020603050405020304" pitchFamily="18" charset="0"/>
                <a:cs typeface="Times New Roman" panose="02020603050405020304" pitchFamily="18" charset="0"/>
              </a:rPr>
              <a:t> </a:t>
            </a:r>
            <a:r>
              <a:rPr lang="fr-FR" sz="1400" i="1" dirty="0" err="1">
                <a:solidFill>
                  <a:schemeClr val="tx1"/>
                </a:solidFill>
                <a:latin typeface="Times New Roman" panose="02020603050405020304" pitchFamily="18" charset="0"/>
                <a:cs typeface="Times New Roman" panose="02020603050405020304" pitchFamily="18" charset="0"/>
              </a:rPr>
              <a:t>oportunități</a:t>
            </a:r>
            <a:r>
              <a:rPr lang="fr-FR" sz="1400" dirty="0" smtClean="0">
                <a:solidFill>
                  <a:schemeClr val="tx1"/>
                </a:solidFill>
                <a:latin typeface="Times New Roman" panose="02020603050405020304" pitchFamily="18" charset="0"/>
                <a:cs typeface="Times New Roman" panose="02020603050405020304" pitchFamily="18" charset="0"/>
              </a:rPr>
              <a:t>”</a:t>
            </a:r>
            <a:r>
              <a:rPr lang="ro-RO" sz="1400" dirty="0" smtClean="0">
                <a:solidFill>
                  <a:schemeClr val="tx1"/>
                </a:solidFill>
                <a:latin typeface="Times New Roman" panose="02020603050405020304" pitchFamily="18" charset="0"/>
                <a:cs typeface="Times New Roman" panose="02020603050405020304" pitchFamily="18" charset="0"/>
              </a:rPr>
              <a:t>, 30 </a:t>
            </a:r>
            <a:r>
              <a:rPr lang="ro-RO" sz="1400" dirty="0">
                <a:solidFill>
                  <a:schemeClr val="tx1"/>
                </a:solidFill>
                <a:latin typeface="Times New Roman" panose="02020603050405020304" pitchFamily="18" charset="0"/>
                <a:cs typeface="Times New Roman" panose="02020603050405020304" pitchFamily="18" charset="0"/>
              </a:rPr>
              <a:t>mai </a:t>
            </a:r>
            <a:r>
              <a:rPr lang="ro-RO" sz="1400" dirty="0" smtClean="0">
                <a:solidFill>
                  <a:schemeClr val="tx1"/>
                </a:solidFill>
                <a:latin typeface="Times New Roman" panose="02020603050405020304" pitchFamily="18" charset="0"/>
                <a:cs typeface="Times New Roman" panose="02020603050405020304" pitchFamily="18" charset="0"/>
              </a:rPr>
              <a:t>2017.</a:t>
            </a:r>
          </a:p>
          <a:p>
            <a:pPr marL="342900" indent="-161925" algn="just">
              <a:buFont typeface="+mj-lt"/>
              <a:buAutoNum type="arabicPeriod"/>
            </a:pPr>
            <a:r>
              <a:rPr lang="ro-RO" sz="1400" dirty="0" smtClean="0">
                <a:solidFill>
                  <a:schemeClr val="tx1"/>
                </a:solidFill>
                <a:latin typeface="Times New Roman" panose="02020603050405020304" pitchFamily="18" charset="0"/>
                <a:cs typeface="Times New Roman" panose="02020603050405020304" pitchFamily="18" charset="0"/>
              </a:rPr>
              <a:t>Masa rotundă </a:t>
            </a:r>
            <a:r>
              <a:rPr lang="fr-FR" sz="1400" dirty="0" smtClean="0">
                <a:solidFill>
                  <a:schemeClr val="tx1"/>
                </a:solidFill>
                <a:latin typeface="Times New Roman" panose="02020603050405020304" pitchFamily="18" charset="0"/>
                <a:cs typeface="Times New Roman" panose="02020603050405020304" pitchFamily="18" charset="0"/>
              </a:rPr>
              <a:t>„</a:t>
            </a:r>
            <a:r>
              <a:rPr lang="ro-RO" sz="1400" i="1" dirty="0" smtClean="0">
                <a:solidFill>
                  <a:schemeClr val="tx1"/>
                </a:solidFill>
                <a:latin typeface="Times New Roman" panose="02020603050405020304" pitchFamily="18" charset="0"/>
                <a:cs typeface="Times New Roman" panose="02020603050405020304" pitchFamily="18" charset="0"/>
              </a:rPr>
              <a:t>Reformele </a:t>
            </a:r>
            <a:r>
              <a:rPr lang="ro-RO" sz="1400" i="1" dirty="0">
                <a:solidFill>
                  <a:schemeClr val="tx1"/>
                </a:solidFill>
                <a:latin typeface="Times New Roman" panose="02020603050405020304" pitchFamily="18" charset="0"/>
                <a:cs typeface="Times New Roman" panose="02020603050405020304" pitchFamily="18" charset="0"/>
              </a:rPr>
              <a:t>administrative în Republica Moldova - obiectiv prioritar al </a:t>
            </a:r>
            <a:r>
              <a:rPr lang="ro-RO" sz="1400" i="1" dirty="0" smtClean="0">
                <a:solidFill>
                  <a:schemeClr val="tx1"/>
                </a:solidFill>
                <a:latin typeface="Times New Roman" panose="02020603050405020304" pitchFamily="18" charset="0"/>
                <a:cs typeface="Times New Roman" panose="02020603050405020304" pitchFamily="18" charset="0"/>
              </a:rPr>
              <a:t>guvernării”, </a:t>
            </a:r>
            <a:r>
              <a:rPr lang="ro-RO" sz="1400" dirty="0" smtClean="0">
                <a:solidFill>
                  <a:schemeClr val="tx1"/>
                </a:solidFill>
                <a:latin typeface="Times New Roman" panose="02020603050405020304" pitchFamily="18" charset="0"/>
                <a:cs typeface="Times New Roman" panose="02020603050405020304" pitchFamily="18" charset="0"/>
              </a:rPr>
              <a:t>20 </a:t>
            </a:r>
            <a:r>
              <a:rPr lang="ro-RO" sz="1400" dirty="0">
                <a:solidFill>
                  <a:schemeClr val="tx1"/>
                </a:solidFill>
                <a:latin typeface="Times New Roman" panose="02020603050405020304" pitchFamily="18" charset="0"/>
                <a:cs typeface="Times New Roman" panose="02020603050405020304" pitchFamily="18" charset="0"/>
              </a:rPr>
              <a:t>iunie 2017</a:t>
            </a:r>
            <a:r>
              <a:rPr lang="ro-RO" sz="1400" dirty="0" smtClean="0">
                <a:solidFill>
                  <a:schemeClr val="tx1"/>
                </a:solidFill>
                <a:latin typeface="Times New Roman" panose="02020603050405020304" pitchFamily="18" charset="0"/>
                <a:cs typeface="Times New Roman" panose="02020603050405020304" pitchFamily="18" charset="0"/>
              </a:rPr>
              <a:t>.</a:t>
            </a:r>
            <a:r>
              <a:rPr lang="ro-RO" sz="1400" dirty="0"/>
              <a:t> </a:t>
            </a:r>
            <a:endParaRPr lang="ro-RO" sz="1400" dirty="0" smtClean="0"/>
          </a:p>
          <a:p>
            <a:pPr algn="just"/>
            <a:endParaRPr lang="ro-RO" sz="1200" dirty="0">
              <a:solidFill>
                <a:schemeClr val="tx1"/>
              </a:solidFill>
              <a:latin typeface="Times New Roman" panose="02020603050405020304" pitchFamily="18" charset="0"/>
              <a:cs typeface="Times New Roman" panose="02020603050405020304" pitchFamily="18" charset="0"/>
            </a:endParaRPr>
          </a:p>
          <a:p>
            <a:pPr algn="just"/>
            <a:endParaRPr lang="ro-RO" sz="1400" dirty="0" smtClean="0"/>
          </a:p>
          <a:p>
            <a:pPr algn="just"/>
            <a:endParaRPr lang="ro-RO" sz="1400" dirty="0" smtClean="0">
              <a:solidFill>
                <a:schemeClr val="tx1"/>
              </a:solidFill>
              <a:latin typeface="Times New Roman" panose="02020603050405020304" pitchFamily="18" charset="0"/>
              <a:cs typeface="Times New Roman" panose="02020603050405020304" pitchFamily="18" charset="0"/>
            </a:endParaRPr>
          </a:p>
          <a:p>
            <a:pPr algn="just"/>
            <a:endParaRPr lang="ro-RO" sz="1400" dirty="0">
              <a:solidFill>
                <a:schemeClr val="tx1"/>
              </a:solidFill>
              <a:latin typeface="Times New Roman" panose="02020603050405020304" pitchFamily="18" charset="0"/>
              <a:cs typeface="Times New Roman" panose="02020603050405020304" pitchFamily="18" charset="0"/>
            </a:endParaRPr>
          </a:p>
        </p:txBody>
      </p:sp>
      <p:pic>
        <p:nvPicPr>
          <p:cNvPr id="2053" name="Picture 5"/>
          <p:cNvPicPr>
            <a:picLocks noChangeAspect="1" noChangeArrowheads="1"/>
          </p:cNvPicPr>
          <p:nvPr/>
        </p:nvPicPr>
        <p:blipFill>
          <a:blip r:embed="rId2" cstate="print"/>
          <a:srcRect/>
          <a:stretch>
            <a:fillRect/>
          </a:stretch>
        </p:blipFill>
        <p:spPr bwMode="auto">
          <a:xfrm>
            <a:off x="3062420" y="1856794"/>
            <a:ext cx="1564776" cy="1500198"/>
          </a:xfrm>
          <a:prstGeom prst="rect">
            <a:avLst/>
          </a:prstGeom>
          <a:noFill/>
          <a:ln w="9525">
            <a:noFill/>
            <a:miter lim="800000"/>
            <a:headEnd/>
            <a:tailEnd/>
          </a:ln>
          <a:effec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0312" y="2204864"/>
            <a:ext cx="1369908"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2131611"/>
            <a:ext cx="2493896" cy="12253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5373" y="2652044"/>
            <a:ext cx="2368915" cy="1235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3202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76200"/>
            <a:ext cx="8682168" cy="1219200"/>
          </a:xfrm>
        </p:spPr>
        <p:txBody>
          <a:bodyPr>
            <a:noAutofit/>
          </a:bodyPr>
          <a:lstStyle/>
          <a:p>
            <a:pPr algn="ctr"/>
            <a:r>
              <a:rPr lang="ro-RO" sz="2400" b="1" dirty="0">
                <a:solidFill>
                  <a:schemeClr val="tx1"/>
                </a:solidFill>
                <a:effectLst/>
                <a:latin typeface="Times New Roman" pitchFamily="18" charset="0"/>
                <a:cs typeface="Times New Roman" pitchFamily="18" charset="0"/>
              </a:rPr>
              <a:t>ORGANIGRAMA </a:t>
            </a:r>
            <a:r>
              <a:rPr lang="ro-RO" sz="2400" b="1" dirty="0" smtClean="0">
                <a:solidFill>
                  <a:schemeClr val="tx1"/>
                </a:solidFill>
                <a:effectLst/>
                <a:latin typeface="Times New Roman" pitchFamily="18" charset="0"/>
                <a:cs typeface="Times New Roman" pitchFamily="18" charset="0"/>
              </a:rPr>
              <a:t/>
            </a:r>
            <a:br>
              <a:rPr lang="ro-RO" sz="2400" b="1" dirty="0" smtClean="0">
                <a:solidFill>
                  <a:schemeClr val="tx1"/>
                </a:solidFill>
                <a:effectLst/>
                <a:latin typeface="Times New Roman" pitchFamily="18" charset="0"/>
                <a:cs typeface="Times New Roman" pitchFamily="18" charset="0"/>
              </a:rPr>
            </a:br>
            <a:r>
              <a:rPr lang="ro-RO" sz="2400" b="1" dirty="0" smtClean="0">
                <a:solidFill>
                  <a:schemeClr val="tx1"/>
                </a:solidFill>
                <a:effectLst/>
                <a:latin typeface="Times New Roman" pitchFamily="18" charset="0"/>
                <a:cs typeface="Times New Roman" pitchFamily="18" charset="0"/>
              </a:rPr>
              <a:t>Institutului </a:t>
            </a:r>
            <a:r>
              <a:rPr lang="ro-RO" sz="2400" b="1" dirty="0">
                <a:solidFill>
                  <a:schemeClr val="tx1"/>
                </a:solidFill>
                <a:effectLst/>
                <a:latin typeface="Times New Roman" pitchFamily="18" charset="0"/>
                <a:cs typeface="Times New Roman" pitchFamily="18" charset="0"/>
              </a:rPr>
              <a:t>de Cercetări Juridice </a:t>
            </a:r>
            <a:r>
              <a:rPr lang="ro-RO" sz="2400" b="1" dirty="0" smtClean="0">
                <a:solidFill>
                  <a:schemeClr val="tx1"/>
                </a:solidFill>
                <a:effectLst/>
                <a:latin typeface="Times New Roman" pitchFamily="18" charset="0"/>
                <a:cs typeface="Times New Roman" pitchFamily="18" charset="0"/>
              </a:rPr>
              <a:t>și </a:t>
            </a:r>
            <a:r>
              <a:rPr lang="ro-RO" sz="2400" b="1" dirty="0">
                <a:solidFill>
                  <a:schemeClr val="tx1"/>
                </a:solidFill>
                <a:effectLst/>
                <a:latin typeface="Times New Roman" pitchFamily="18" charset="0"/>
                <a:cs typeface="Times New Roman" pitchFamily="18" charset="0"/>
              </a:rPr>
              <a:t>Politice </a:t>
            </a:r>
            <a:endParaRPr lang="en-US" sz="2400" b="1" dirty="0">
              <a:solidFill>
                <a:schemeClr val="tx1"/>
              </a:solidFill>
              <a:latin typeface="Times New Roman" pitchFamily="18" charset="0"/>
              <a:cs typeface="Times New Roman" pitchFamily="18" charset="0"/>
            </a:endParaRPr>
          </a:p>
        </p:txBody>
      </p:sp>
      <p:sp>
        <p:nvSpPr>
          <p:cNvPr id="10" name="TextBox 9"/>
          <p:cNvSpPr txBox="1"/>
          <p:nvPr/>
        </p:nvSpPr>
        <p:spPr>
          <a:xfrm>
            <a:off x="4367645" y="1524000"/>
            <a:ext cx="13716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smtClean="0"/>
              <a:t>Director</a:t>
            </a:r>
            <a:endParaRPr lang="en-US" b="1" dirty="0"/>
          </a:p>
        </p:txBody>
      </p:sp>
      <p:sp>
        <p:nvSpPr>
          <p:cNvPr id="11" name="TextBox 10"/>
          <p:cNvSpPr txBox="1"/>
          <p:nvPr/>
        </p:nvSpPr>
        <p:spPr>
          <a:xfrm>
            <a:off x="4668979" y="2475132"/>
            <a:ext cx="1371600"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b="1" dirty="0" err="1">
                <a:latin typeface="Times New Roman" pitchFamily="18" charset="0"/>
                <a:cs typeface="Times New Roman" pitchFamily="18" charset="0"/>
              </a:rPr>
              <a:t>Vicedirector</a:t>
            </a:r>
            <a:r>
              <a:rPr lang="en-US" sz="1200" b="1" dirty="0">
                <a:latin typeface="Times New Roman" pitchFamily="18" charset="0"/>
                <a:cs typeface="Times New Roman" pitchFamily="18" charset="0"/>
              </a:rPr>
              <a:t>  </a:t>
            </a:r>
            <a:r>
              <a:rPr lang="en-US" sz="1200" b="1" dirty="0" err="1">
                <a:latin typeface="Times New Roman" pitchFamily="18" charset="0"/>
                <a:cs typeface="Times New Roman" pitchFamily="18" charset="0"/>
              </a:rPr>
              <a:t>ştiinţific</a:t>
            </a:r>
            <a:endParaRPr lang="en-US" sz="1200" b="1" dirty="0">
              <a:latin typeface="Times New Roman" pitchFamily="18" charset="0"/>
              <a:cs typeface="Times New Roman" pitchFamily="18" charset="0"/>
            </a:endParaRPr>
          </a:p>
        </p:txBody>
      </p:sp>
      <p:sp>
        <p:nvSpPr>
          <p:cNvPr id="12" name="TextBox 11"/>
          <p:cNvSpPr txBox="1"/>
          <p:nvPr/>
        </p:nvSpPr>
        <p:spPr>
          <a:xfrm>
            <a:off x="3124200" y="3315315"/>
            <a:ext cx="1371600"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b="1" dirty="0" err="1" smtClean="0">
                <a:latin typeface="Times New Roman" pitchFamily="18" charset="0"/>
                <a:cs typeface="Times New Roman" pitchFamily="18" charset="0"/>
              </a:rPr>
              <a:t>Secretar</a:t>
            </a:r>
            <a:r>
              <a:rPr lang="en-US" sz="1200" b="1" dirty="0" smtClean="0">
                <a:latin typeface="Times New Roman" pitchFamily="18" charset="0"/>
                <a:cs typeface="Times New Roman" pitchFamily="18" charset="0"/>
              </a:rPr>
              <a:t> </a:t>
            </a:r>
            <a:r>
              <a:rPr lang="ro-RO" sz="1200" b="1" dirty="0">
                <a:latin typeface="Times New Roman" pitchFamily="18" charset="0"/>
                <a:cs typeface="Times New Roman" pitchFamily="18" charset="0"/>
              </a:rPr>
              <a:t>ș</a:t>
            </a:r>
            <a:r>
              <a:rPr lang="ro-RO" sz="1200" b="1" dirty="0" smtClean="0">
                <a:latin typeface="Times New Roman" pitchFamily="18" charset="0"/>
                <a:cs typeface="Times New Roman" pitchFamily="18" charset="0"/>
              </a:rPr>
              <a:t>tiințific</a:t>
            </a:r>
            <a:endParaRPr lang="en-US" sz="1200" b="1" dirty="0">
              <a:latin typeface="Times New Roman" pitchFamily="18" charset="0"/>
              <a:cs typeface="Times New Roman" pitchFamily="18" charset="0"/>
            </a:endParaRPr>
          </a:p>
        </p:txBody>
      </p:sp>
      <p:sp>
        <p:nvSpPr>
          <p:cNvPr id="13" name="TextBox 12"/>
          <p:cNvSpPr txBox="1"/>
          <p:nvPr/>
        </p:nvSpPr>
        <p:spPr>
          <a:xfrm>
            <a:off x="3124200" y="2486845"/>
            <a:ext cx="1371600" cy="24622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o-RO" sz="1000" b="1" dirty="0">
                <a:latin typeface="Times New Roman" pitchFamily="18" charset="0"/>
                <a:cs typeface="Times New Roman" pitchFamily="18" charset="0"/>
              </a:rPr>
              <a:t>Consiliul ştiinţific</a:t>
            </a:r>
            <a:endParaRPr lang="en-US" sz="1000" dirty="0">
              <a:latin typeface="Times New Roman" pitchFamily="18" charset="0"/>
              <a:cs typeface="Times New Roman" pitchFamily="18" charset="0"/>
            </a:endParaRPr>
          </a:p>
        </p:txBody>
      </p:sp>
      <p:sp>
        <p:nvSpPr>
          <p:cNvPr id="14" name="TextBox 13"/>
          <p:cNvSpPr txBox="1"/>
          <p:nvPr/>
        </p:nvSpPr>
        <p:spPr>
          <a:xfrm>
            <a:off x="1524000" y="1825125"/>
            <a:ext cx="1371600"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800" u="sng" dirty="0" err="1">
                <a:latin typeface="Times New Roman" pitchFamily="18" charset="0"/>
                <a:cs typeface="Times New Roman" pitchFamily="18" charset="0"/>
              </a:rPr>
              <a:t>Consilii</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Ştiinţifice</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Specializate</a:t>
            </a:r>
            <a:r>
              <a:rPr lang="fr-FR" sz="800" dirty="0">
                <a:latin typeface="Times New Roman" pitchFamily="18" charset="0"/>
                <a:cs typeface="Times New Roman" pitchFamily="18" charset="0"/>
              </a:rPr>
              <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541.01-Sociologie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551-Teor.gen. a </a:t>
            </a:r>
            <a:r>
              <a:rPr lang="fr-FR" sz="800" dirty="0" err="1">
                <a:latin typeface="Times New Roman" pitchFamily="18" charset="0"/>
                <a:cs typeface="Times New Roman" pitchFamily="18" charset="0"/>
              </a:rPr>
              <a:t>drept</a:t>
            </a:r>
            <a:r>
              <a:rPr lang="fr-FR" sz="800" dirty="0">
                <a:latin typeface="Times New Roman" pitchFamily="18" charset="0"/>
                <a:cs typeface="Times New Roman" pitchFamily="18" charset="0"/>
              </a:rPr>
              <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552-Dr. Public</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552.08-Dr.internat.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553-Dr. Privat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554-Dr. </a:t>
            </a:r>
            <a:r>
              <a:rPr lang="fr-FR" sz="800" dirty="0" err="1">
                <a:latin typeface="Times New Roman" pitchFamily="18" charset="0"/>
                <a:cs typeface="Times New Roman" pitchFamily="18" charset="0"/>
              </a:rPr>
              <a:t>Penal</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561-Politologie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562-Rel. Internat.</a:t>
            </a:r>
            <a:endParaRPr lang="ro-RO" sz="800" dirty="0">
              <a:latin typeface="Times New Roman" pitchFamily="18" charset="0"/>
              <a:cs typeface="Times New Roman" pitchFamily="18" charset="0"/>
            </a:endParaRPr>
          </a:p>
        </p:txBody>
      </p:sp>
      <p:sp>
        <p:nvSpPr>
          <p:cNvPr id="15" name="TextBox 14"/>
          <p:cNvSpPr txBox="1"/>
          <p:nvPr/>
        </p:nvSpPr>
        <p:spPr>
          <a:xfrm>
            <a:off x="1539026" y="3209904"/>
            <a:ext cx="1371600"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800" u="sng" dirty="0" err="1">
                <a:latin typeface="Times New Roman" pitchFamily="18" charset="0"/>
                <a:cs typeface="Times New Roman" pitchFamily="18" charset="0"/>
              </a:rPr>
              <a:t>Seminare</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Ştiinţifice</a:t>
            </a:r>
            <a:r>
              <a:rPr lang="fr-FR" sz="800" u="sng" dirty="0">
                <a:latin typeface="Times New Roman" pitchFamily="18" charset="0"/>
                <a:cs typeface="Times New Roman" pitchFamily="18" charset="0"/>
              </a:rPr>
              <a:t> </a:t>
            </a:r>
            <a:r>
              <a:rPr lang="fr-FR" sz="800" u="sng" dirty="0" err="1">
                <a:latin typeface="Times New Roman" pitchFamily="18" charset="0"/>
                <a:cs typeface="Times New Roman" pitchFamily="18" charset="0"/>
              </a:rPr>
              <a:t>Specializate</a:t>
            </a:r>
            <a:r>
              <a:rPr lang="fr-FR" sz="800" dirty="0">
                <a:latin typeface="Times New Roman" pitchFamily="18" charset="0"/>
                <a:cs typeface="Times New Roman" pitchFamily="18" charset="0"/>
              </a:rPr>
              <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541.01-Sociologie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551-Teor.gen. a </a:t>
            </a:r>
            <a:r>
              <a:rPr lang="fr-FR" sz="800" dirty="0" err="1">
                <a:latin typeface="Times New Roman" pitchFamily="18" charset="0"/>
                <a:cs typeface="Times New Roman" pitchFamily="18" charset="0"/>
              </a:rPr>
              <a:t>drept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552-Dr. Public</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552.08-Dr. Internat.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553- Dr. Privat</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554-Dr.penal</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561-Politologie</a:t>
            </a:r>
            <a:endParaRPr lang="ro-RO" sz="800" dirty="0">
              <a:latin typeface="Times New Roman" pitchFamily="18" charset="0"/>
              <a:cs typeface="Times New Roman" pitchFamily="18" charset="0"/>
            </a:endParaRPr>
          </a:p>
          <a:p>
            <a:r>
              <a:rPr lang="fr-FR" sz="800" dirty="0">
                <a:latin typeface="Times New Roman" pitchFamily="18" charset="0"/>
                <a:cs typeface="Times New Roman" pitchFamily="18" charset="0"/>
              </a:rPr>
              <a:t>562-Rel. Internat</a:t>
            </a:r>
            <a:endParaRPr lang="en-US" sz="800" dirty="0">
              <a:latin typeface="Times New Roman" pitchFamily="18" charset="0"/>
              <a:cs typeface="Times New Roman" pitchFamily="18" charset="0"/>
            </a:endParaRPr>
          </a:p>
        </p:txBody>
      </p:sp>
      <p:sp>
        <p:nvSpPr>
          <p:cNvPr id="16" name="TextBox 15"/>
          <p:cNvSpPr txBox="1"/>
          <p:nvPr/>
        </p:nvSpPr>
        <p:spPr>
          <a:xfrm>
            <a:off x="6858016" y="2285992"/>
            <a:ext cx="1500198"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o-RO" sz="1200" dirty="0"/>
              <a:t>Serviciul finanţe şi contabilitate</a:t>
            </a:r>
            <a:endParaRPr lang="en-US" sz="1200" dirty="0"/>
          </a:p>
        </p:txBody>
      </p:sp>
      <p:sp>
        <p:nvSpPr>
          <p:cNvPr id="18" name="TextBox 17"/>
          <p:cNvSpPr txBox="1"/>
          <p:nvPr/>
        </p:nvSpPr>
        <p:spPr>
          <a:xfrm>
            <a:off x="6858016" y="2857496"/>
            <a:ext cx="1500198"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o-RO" sz="1200" dirty="0"/>
              <a:t>Serviciul </a:t>
            </a:r>
            <a:r>
              <a:rPr lang="en-US" sz="1200" dirty="0" smtClean="0"/>
              <a:t> </a:t>
            </a:r>
            <a:r>
              <a:rPr lang="ro-RO" sz="1200" dirty="0" smtClean="0"/>
              <a:t>personal</a:t>
            </a:r>
            <a:r>
              <a:rPr lang="ro-RO" sz="1200" dirty="0"/>
              <a:t>, cancelaria, protecţia muncii, gospodărie</a:t>
            </a:r>
            <a:endParaRPr lang="en-US" sz="1200" dirty="0"/>
          </a:p>
        </p:txBody>
      </p:sp>
      <p:sp>
        <p:nvSpPr>
          <p:cNvPr id="19" name="TextBox 18"/>
          <p:cNvSpPr txBox="1"/>
          <p:nvPr/>
        </p:nvSpPr>
        <p:spPr>
          <a:xfrm>
            <a:off x="6858016" y="3929066"/>
            <a:ext cx="1500198"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dirty="0" err="1"/>
              <a:t>Muzeul</a:t>
            </a:r>
            <a:r>
              <a:rPr lang="en-US" sz="1200" dirty="0"/>
              <a:t> ASM</a:t>
            </a:r>
          </a:p>
        </p:txBody>
      </p:sp>
      <p:sp>
        <p:nvSpPr>
          <p:cNvPr id="20" name="TextBox 19"/>
          <p:cNvSpPr txBox="1"/>
          <p:nvPr/>
        </p:nvSpPr>
        <p:spPr>
          <a:xfrm>
            <a:off x="4959060" y="4861411"/>
            <a:ext cx="1670340" cy="150810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dirty="0" smtClean="0">
              <a:latin typeface="Times New Roman" pitchFamily="18" charset="0"/>
              <a:cs typeface="Times New Roman" pitchFamily="18" charset="0"/>
            </a:endParaRPr>
          </a:p>
          <a:p>
            <a:pPr algn="ctr"/>
            <a:r>
              <a:rPr lang="ro-RO" sz="1400" b="1" dirty="0" smtClean="0">
                <a:latin typeface="Times New Roman" pitchFamily="18" charset="0"/>
                <a:cs typeface="Times New Roman" pitchFamily="18" charset="0"/>
              </a:rPr>
              <a:t>Centrul </a:t>
            </a:r>
          </a:p>
          <a:p>
            <a:pPr algn="ctr"/>
            <a:r>
              <a:rPr lang="x-none" sz="1400" b="1" dirty="0" smtClean="0">
                <a:latin typeface="Times New Roman" pitchFamily="18" charset="0"/>
                <a:cs typeface="Times New Roman" pitchFamily="18" charset="0"/>
              </a:rPr>
              <a:t>Cercetări S</a:t>
            </a:r>
            <a:r>
              <a:rPr lang="vi-VN" sz="1400" b="1" dirty="0" smtClean="0">
                <a:latin typeface="Times New Roman" pitchFamily="18" charset="0"/>
                <a:cs typeface="Times New Roman" pitchFamily="18" charset="0"/>
              </a:rPr>
              <a:t>ociologi</a:t>
            </a:r>
            <a:r>
              <a:rPr lang="x-none" sz="1400" b="1" dirty="0" smtClean="0">
                <a:latin typeface="Times New Roman" pitchFamily="18" charset="0"/>
                <a:cs typeface="Times New Roman" pitchFamily="18" charset="0"/>
              </a:rPr>
              <a:t>ce </a:t>
            </a:r>
            <a:r>
              <a:rPr lang="vi-VN" sz="1400" b="1" dirty="0" smtClean="0">
                <a:latin typeface="Times New Roman" pitchFamily="18" charset="0"/>
                <a:cs typeface="Times New Roman" pitchFamily="18" charset="0"/>
              </a:rPr>
              <a:t>și </a:t>
            </a:r>
            <a:r>
              <a:rPr lang="vi-VN" sz="1400" b="1" dirty="0">
                <a:latin typeface="Times New Roman" pitchFamily="18" charset="0"/>
                <a:cs typeface="Times New Roman" pitchFamily="18" charset="0"/>
              </a:rPr>
              <a:t>Psihologie </a:t>
            </a:r>
            <a:r>
              <a:rPr lang="vi-VN" sz="1400" b="1" dirty="0" smtClean="0">
                <a:latin typeface="Times New Roman" pitchFamily="18" charset="0"/>
                <a:cs typeface="Times New Roman" pitchFamily="18" charset="0"/>
              </a:rPr>
              <a:t>Social</a:t>
            </a:r>
            <a:r>
              <a:rPr lang="vi-VN" sz="1200" dirty="0" smtClean="0">
                <a:latin typeface="Times New Roman" pitchFamily="18" charset="0"/>
                <a:cs typeface="Times New Roman" pitchFamily="18" charset="0"/>
              </a:rPr>
              <a:t>ă</a:t>
            </a:r>
            <a:endParaRPr lang="en-US" sz="1200" dirty="0" smtClean="0">
              <a:latin typeface="Times New Roman" pitchFamily="18" charset="0"/>
              <a:cs typeface="Times New Roman" pitchFamily="18" charset="0"/>
            </a:endParaRPr>
          </a:p>
          <a:p>
            <a:pPr algn="ctr"/>
            <a:endParaRPr lang="en-US" sz="1200" dirty="0" smtClean="0">
              <a:latin typeface="Times New Roman" pitchFamily="18" charset="0"/>
              <a:cs typeface="Times New Roman" pitchFamily="18" charset="0"/>
            </a:endParaRPr>
          </a:p>
          <a:p>
            <a:pPr algn="ctr"/>
            <a:endParaRPr lang="ro-RO" sz="1200" dirty="0" smtClean="0">
              <a:latin typeface="Times New Roman" pitchFamily="18" charset="0"/>
              <a:cs typeface="Times New Roman" pitchFamily="18" charset="0"/>
            </a:endParaRPr>
          </a:p>
        </p:txBody>
      </p:sp>
      <p:sp>
        <p:nvSpPr>
          <p:cNvPr id="21" name="TextBox 20"/>
          <p:cNvSpPr txBox="1"/>
          <p:nvPr/>
        </p:nvSpPr>
        <p:spPr>
          <a:xfrm>
            <a:off x="2886472" y="4861408"/>
            <a:ext cx="1845468" cy="129266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dirty="0" smtClean="0">
              <a:latin typeface="Times New Roman" pitchFamily="18" charset="0"/>
              <a:cs typeface="Times New Roman" pitchFamily="18" charset="0"/>
            </a:endParaRPr>
          </a:p>
          <a:p>
            <a:pPr algn="ctr"/>
            <a:r>
              <a:rPr lang="ro-RO" sz="1400" b="1" dirty="0" smtClean="0">
                <a:latin typeface="Times New Roman" pitchFamily="18" charset="0"/>
                <a:cs typeface="Times New Roman" pitchFamily="18" charset="0"/>
              </a:rPr>
              <a:t>Centrul</a:t>
            </a:r>
          </a:p>
          <a:p>
            <a:pPr algn="ctr"/>
            <a:r>
              <a:rPr lang="it-IT" sz="1400" b="1" dirty="0" smtClean="0">
                <a:latin typeface="Times New Roman" pitchFamily="18" charset="0"/>
                <a:cs typeface="Times New Roman" pitchFamily="18" charset="0"/>
              </a:rPr>
              <a:t>Cercetări </a:t>
            </a:r>
            <a:r>
              <a:rPr lang="it-IT" sz="1400" b="1" dirty="0">
                <a:latin typeface="Times New Roman" pitchFamily="18" charset="0"/>
                <a:cs typeface="Times New Roman" pitchFamily="18" charset="0"/>
              </a:rPr>
              <a:t>Politice și Relații </a:t>
            </a:r>
            <a:r>
              <a:rPr lang="it-IT" sz="1400" b="1" dirty="0" smtClean="0">
                <a:latin typeface="Times New Roman" pitchFamily="18" charset="0"/>
                <a:cs typeface="Times New Roman" pitchFamily="18" charset="0"/>
              </a:rPr>
              <a:t>Internaționale</a:t>
            </a:r>
          </a:p>
          <a:p>
            <a:pPr algn="ctr"/>
            <a:endParaRPr lang="it-IT" sz="1200" dirty="0" smtClean="0">
              <a:latin typeface="Times New Roman" pitchFamily="18" charset="0"/>
              <a:cs typeface="Times New Roman" pitchFamily="18" charset="0"/>
            </a:endParaRPr>
          </a:p>
          <a:p>
            <a:pPr algn="ctr"/>
            <a:endParaRPr lang="ro-RO" sz="1200" dirty="0" smtClean="0">
              <a:latin typeface="Times New Roman" pitchFamily="18" charset="0"/>
              <a:cs typeface="Times New Roman" pitchFamily="18" charset="0"/>
            </a:endParaRPr>
          </a:p>
        </p:txBody>
      </p:sp>
      <p:sp>
        <p:nvSpPr>
          <p:cNvPr id="22" name="TextBox 21"/>
          <p:cNvSpPr txBox="1"/>
          <p:nvPr/>
        </p:nvSpPr>
        <p:spPr>
          <a:xfrm>
            <a:off x="980594" y="4861408"/>
            <a:ext cx="1656184" cy="10772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dirty="0" smtClean="0">
              <a:latin typeface="Times New Roman" pitchFamily="18" charset="0"/>
              <a:cs typeface="Times New Roman" pitchFamily="18" charset="0"/>
            </a:endParaRPr>
          </a:p>
          <a:p>
            <a:pPr algn="ctr"/>
            <a:r>
              <a:rPr lang="ro-RO" sz="1400" b="1" dirty="0" smtClean="0">
                <a:latin typeface="Times New Roman" pitchFamily="18" charset="0"/>
                <a:cs typeface="Times New Roman" pitchFamily="18" charset="0"/>
              </a:rPr>
              <a:t>Centrul</a:t>
            </a:r>
          </a:p>
          <a:p>
            <a:pPr algn="ctr"/>
            <a:r>
              <a:rPr lang="ru-RU" sz="1400" b="1" dirty="0" smtClean="0">
                <a:latin typeface="Times New Roman" pitchFamily="18" charset="0"/>
                <a:cs typeface="Times New Roman" pitchFamily="18" charset="0"/>
              </a:rPr>
              <a:t> </a:t>
            </a:r>
            <a:r>
              <a:rPr lang="ro-RO" sz="1400" b="1" dirty="0" smtClean="0">
                <a:latin typeface="Times New Roman" pitchFamily="18" charset="0"/>
                <a:cs typeface="Times New Roman" pitchFamily="18" charset="0"/>
              </a:rPr>
              <a:t>Cercetări Juridice</a:t>
            </a:r>
            <a:endParaRPr lang="en-US" sz="1400" b="1" dirty="0" smtClean="0">
              <a:latin typeface="Times New Roman" pitchFamily="18" charset="0"/>
              <a:cs typeface="Times New Roman" pitchFamily="18" charset="0"/>
            </a:endParaRPr>
          </a:p>
          <a:p>
            <a:pPr algn="ctr"/>
            <a:endParaRPr lang="en-US" sz="1200" dirty="0" smtClean="0">
              <a:latin typeface="Times New Roman" pitchFamily="18" charset="0"/>
              <a:cs typeface="Times New Roman" pitchFamily="18" charset="0"/>
            </a:endParaRPr>
          </a:p>
          <a:p>
            <a:pPr algn="ctr"/>
            <a:endParaRPr lang="ro-RO" sz="1200" dirty="0" smtClean="0">
              <a:latin typeface="Times New Roman" pitchFamily="18" charset="0"/>
              <a:cs typeface="Times New Roman" pitchFamily="18" charset="0"/>
            </a:endParaRPr>
          </a:p>
        </p:txBody>
      </p:sp>
      <p:cxnSp>
        <p:nvCxnSpPr>
          <p:cNvPr id="25" name="Straight Connector 24"/>
          <p:cNvCxnSpPr/>
          <p:nvPr/>
        </p:nvCxnSpPr>
        <p:spPr>
          <a:xfrm flipV="1">
            <a:off x="1808686" y="4648200"/>
            <a:ext cx="5849567" cy="6"/>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808686" y="4648206"/>
            <a:ext cx="1" cy="213205"/>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11" idx="2"/>
          </p:cNvCxnSpPr>
          <p:nvPr/>
        </p:nvCxnSpPr>
        <p:spPr>
          <a:xfrm rot="5400000">
            <a:off x="4499078" y="3792498"/>
            <a:ext cx="1711403"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a:endCxn id="11" idx="0"/>
          </p:cNvCxnSpPr>
          <p:nvPr/>
        </p:nvCxnSpPr>
        <p:spPr>
          <a:xfrm rot="5400000">
            <a:off x="5063879" y="2184232"/>
            <a:ext cx="581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a:endCxn id="12" idx="3"/>
          </p:cNvCxnSpPr>
          <p:nvPr/>
        </p:nvCxnSpPr>
        <p:spPr>
          <a:xfrm rot="5400000">
            <a:off x="3806480" y="2582652"/>
            <a:ext cx="1560483" cy="181842"/>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5454913" y="2883153"/>
            <a:ext cx="2363276" cy="14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a:endCxn id="19" idx="1"/>
          </p:cNvCxnSpPr>
          <p:nvPr/>
        </p:nvCxnSpPr>
        <p:spPr>
          <a:xfrm flipV="1">
            <a:off x="6643702" y="4067566"/>
            <a:ext cx="214314" cy="4376"/>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a:endCxn id="16" idx="1"/>
          </p:cNvCxnSpPr>
          <p:nvPr/>
        </p:nvCxnSpPr>
        <p:spPr>
          <a:xfrm>
            <a:off x="6643702" y="2500306"/>
            <a:ext cx="214314" cy="16519"/>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a:endCxn id="18" idx="1"/>
          </p:cNvCxnSpPr>
          <p:nvPr/>
        </p:nvCxnSpPr>
        <p:spPr>
          <a:xfrm flipV="1">
            <a:off x="6643702" y="3272995"/>
            <a:ext cx="214314" cy="13129"/>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10" idx="3"/>
          </p:cNvCxnSpPr>
          <p:nvPr/>
        </p:nvCxnSpPr>
        <p:spPr>
          <a:xfrm>
            <a:off x="5739245" y="1708666"/>
            <a:ext cx="89015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10" idx="1"/>
          </p:cNvCxnSpPr>
          <p:nvPr/>
        </p:nvCxnSpPr>
        <p:spPr>
          <a:xfrm flipH="1">
            <a:off x="1408358" y="1708666"/>
            <a:ext cx="29592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408358" y="1708666"/>
            <a:ext cx="0" cy="2218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408358" y="3926751"/>
            <a:ext cx="1143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a:endCxn id="14" idx="1"/>
          </p:cNvCxnSpPr>
          <p:nvPr/>
        </p:nvCxnSpPr>
        <p:spPr>
          <a:xfrm flipV="1">
            <a:off x="1408358" y="2486845"/>
            <a:ext cx="115642" cy="17915"/>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a:endCxn id="13" idx="0"/>
          </p:cNvCxnSpPr>
          <p:nvPr/>
        </p:nvCxnSpPr>
        <p:spPr>
          <a:xfrm>
            <a:off x="3810000" y="1708666"/>
            <a:ext cx="0" cy="778179"/>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p:cNvCxnSpPr>
            <a:stCxn id="13" idx="2"/>
            <a:endCxn id="12" idx="0"/>
          </p:cNvCxnSpPr>
          <p:nvPr/>
        </p:nvCxnSpPr>
        <p:spPr>
          <a:xfrm rot="5400000">
            <a:off x="3518876" y="3024190"/>
            <a:ext cx="582249"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12" idx="3"/>
          </p:cNvCxnSpPr>
          <p:nvPr/>
        </p:nvCxnSpPr>
        <p:spPr>
          <a:xfrm flipV="1">
            <a:off x="4495800" y="3438426"/>
            <a:ext cx="869370" cy="15389"/>
          </a:xfrm>
          <a:prstGeom prst="line">
            <a:avLst/>
          </a:prstGeom>
        </p:spPr>
        <p:style>
          <a:lnRef idx="1">
            <a:schemeClr val="accent1"/>
          </a:lnRef>
          <a:fillRef idx="0">
            <a:schemeClr val="accent1"/>
          </a:fillRef>
          <a:effectRef idx="0">
            <a:schemeClr val="accent1"/>
          </a:effectRef>
          <a:fontRef idx="minor">
            <a:schemeClr val="tx1"/>
          </a:fontRef>
        </p:style>
      </p:cxnSp>
      <p:sp>
        <p:nvSpPr>
          <p:cNvPr id="51" name="TextBox 19"/>
          <p:cNvSpPr txBox="1"/>
          <p:nvPr/>
        </p:nvSpPr>
        <p:spPr>
          <a:xfrm>
            <a:off x="6858000" y="4861411"/>
            <a:ext cx="1674440" cy="129266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sz="1200" dirty="0" smtClean="0">
              <a:latin typeface="Times New Roman" pitchFamily="18" charset="0"/>
              <a:cs typeface="Times New Roman" pitchFamily="18" charset="0"/>
            </a:endParaRPr>
          </a:p>
          <a:p>
            <a:pPr algn="ctr"/>
            <a:r>
              <a:rPr lang="ru-RU" sz="1400" b="1" dirty="0" err="1" smtClean="0">
                <a:latin typeface="Times New Roman" pitchFamily="18" charset="0"/>
                <a:cs typeface="Times New Roman" pitchFamily="18" charset="0"/>
              </a:rPr>
              <a:t>Centrul</a:t>
            </a:r>
            <a:r>
              <a:rPr lang="ru-RU" sz="1400" b="1" dirty="0" smtClean="0">
                <a:latin typeface="Times New Roman" pitchFamily="18" charset="0"/>
                <a:cs typeface="Times New Roman" pitchFamily="18" charset="0"/>
              </a:rPr>
              <a:t> </a:t>
            </a:r>
            <a:endParaRPr lang="ro-RO" sz="1400" b="1" dirty="0">
              <a:latin typeface="Times New Roman" pitchFamily="18" charset="0"/>
              <a:cs typeface="Times New Roman" pitchFamily="18" charset="0"/>
            </a:endParaRPr>
          </a:p>
          <a:p>
            <a:pPr algn="ctr"/>
            <a:r>
              <a:rPr lang="ru-RU" sz="1400" b="1" dirty="0" err="1" smtClean="0">
                <a:latin typeface="Times New Roman" pitchFamily="18" charset="0"/>
                <a:cs typeface="Times New Roman" pitchFamily="18" charset="0"/>
              </a:rPr>
              <a:t>Cercetări</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Strategice</a:t>
            </a:r>
            <a:endParaRPr lang="en-US" sz="1400" b="1" dirty="0" smtClean="0">
              <a:latin typeface="Times New Roman" pitchFamily="18" charset="0"/>
              <a:cs typeface="Times New Roman" pitchFamily="18" charset="0"/>
            </a:endParaRPr>
          </a:p>
          <a:p>
            <a:pPr algn="ctr"/>
            <a:endParaRPr lang="en-US" sz="1200" dirty="0" smtClean="0">
              <a:latin typeface="Times New Roman" pitchFamily="18" charset="0"/>
              <a:cs typeface="Times New Roman" pitchFamily="18" charset="0"/>
            </a:endParaRPr>
          </a:p>
          <a:p>
            <a:pPr algn="ctr"/>
            <a:endParaRPr lang="ro-RO" sz="1200" dirty="0" smtClean="0">
              <a:latin typeface="Times New Roman" pitchFamily="18" charset="0"/>
              <a:cs typeface="Times New Roman" pitchFamily="18" charset="0"/>
            </a:endParaRPr>
          </a:p>
        </p:txBody>
      </p:sp>
      <p:cxnSp>
        <p:nvCxnSpPr>
          <p:cNvPr id="64" name="Straight Connector 32"/>
          <p:cNvCxnSpPr/>
          <p:nvPr/>
        </p:nvCxnSpPr>
        <p:spPr>
          <a:xfrm>
            <a:off x="3824300" y="4648200"/>
            <a:ext cx="0" cy="213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32"/>
          <p:cNvCxnSpPr/>
          <p:nvPr/>
        </p:nvCxnSpPr>
        <p:spPr>
          <a:xfrm>
            <a:off x="5825400" y="4659554"/>
            <a:ext cx="0" cy="213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32"/>
          <p:cNvCxnSpPr/>
          <p:nvPr/>
        </p:nvCxnSpPr>
        <p:spPr>
          <a:xfrm>
            <a:off x="7658253" y="4648206"/>
            <a:ext cx="0" cy="21320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2348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41096" y="4800152"/>
            <a:ext cx="2423192" cy="179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u 1"/>
          <p:cNvSpPr>
            <a:spLocks noGrp="1"/>
          </p:cNvSpPr>
          <p:nvPr>
            <p:ph type="title"/>
          </p:nvPr>
        </p:nvSpPr>
        <p:spPr>
          <a:xfrm>
            <a:off x="179512" y="0"/>
            <a:ext cx="8784976" cy="1196752"/>
          </a:xfrm>
        </p:spPr>
        <p:txBody>
          <a:bodyPr>
            <a:normAutofit/>
          </a:bodyPr>
          <a:lstStyle/>
          <a:p>
            <a:r>
              <a:rPr lang="en-US" sz="2800" b="1" cap="all" dirty="0">
                <a:latin typeface="Times New Roman" pitchFamily="18" charset="0"/>
                <a:cs typeface="Times New Roman" pitchFamily="18" charset="0"/>
              </a:rPr>
              <a:t>ORGANIZAREA </a:t>
            </a:r>
            <a:r>
              <a:rPr lang="en-US" sz="2800" b="1" cap="all" dirty="0" err="1">
                <a:latin typeface="Times New Roman" pitchFamily="18" charset="0"/>
                <a:cs typeface="Times New Roman" pitchFamily="18" charset="0"/>
              </a:rPr>
              <a:t>manifestărilor</a:t>
            </a:r>
            <a:r>
              <a:rPr lang="en-US" sz="2800" b="1" cap="all" dirty="0">
                <a:latin typeface="Times New Roman" pitchFamily="18" charset="0"/>
                <a:cs typeface="Times New Roman" pitchFamily="18" charset="0"/>
              </a:rPr>
              <a:t> ŞTIINŢIFICE</a:t>
            </a:r>
            <a:r>
              <a:rPr lang="ro-RO" sz="2800" b="1" cap="all" dirty="0">
                <a:latin typeface="Times New Roman" pitchFamily="18" charset="0"/>
                <a:cs typeface="Times New Roman" pitchFamily="18" charset="0"/>
              </a:rPr>
              <a:t> </a:t>
            </a:r>
            <a:r>
              <a:rPr lang="ro-RO" sz="2800" dirty="0">
                <a:latin typeface="Times New Roman" pitchFamily="18" charset="0"/>
                <a:cs typeface="Times New Roman" pitchFamily="18" charset="0"/>
              </a:rPr>
              <a:t>în anul </a:t>
            </a:r>
            <a:r>
              <a:rPr lang="ro-RO" sz="2800" dirty="0" smtClean="0">
                <a:latin typeface="Times New Roman" pitchFamily="18" charset="0"/>
                <a:cs typeface="Times New Roman" pitchFamily="18" charset="0"/>
              </a:rPr>
              <a:t>201</a:t>
            </a:r>
            <a:r>
              <a:rPr lang="ro-RO" sz="2800" dirty="0">
                <a:latin typeface="Times New Roman" pitchFamily="18" charset="0"/>
                <a:cs typeface="Times New Roman" pitchFamily="18" charset="0"/>
              </a:rPr>
              <a:t>7</a:t>
            </a:r>
            <a:endParaRPr lang="ro-RO" sz="2800" dirty="0"/>
          </a:p>
        </p:txBody>
      </p:sp>
      <p:sp>
        <p:nvSpPr>
          <p:cNvPr id="3" name="Substituent conținut 2"/>
          <p:cNvSpPr>
            <a:spLocks noGrp="1"/>
          </p:cNvSpPr>
          <p:nvPr>
            <p:ph idx="1"/>
          </p:nvPr>
        </p:nvSpPr>
        <p:spPr>
          <a:xfrm>
            <a:off x="0" y="1124744"/>
            <a:ext cx="9036496" cy="5544616"/>
          </a:xfrm>
        </p:spPr>
        <p:txBody>
          <a:bodyPr numCol="2">
            <a:normAutofit/>
          </a:bodyPr>
          <a:lstStyle/>
          <a:p>
            <a:pPr marL="361950" indent="-276225" algn="just">
              <a:buNone/>
            </a:pPr>
            <a:r>
              <a:rPr lang="ro-RO" sz="1400" dirty="0" smtClean="0">
                <a:latin typeface="Times New Roman" panose="02020603050405020304" pitchFamily="18" charset="0"/>
                <a:cs typeface="Times New Roman" panose="02020603050405020304" pitchFamily="18" charset="0"/>
              </a:rPr>
              <a:t>11. </a:t>
            </a:r>
            <a:r>
              <a:rPr lang="ro-RO" sz="1400" dirty="0">
                <a:latin typeface="Times New Roman" panose="02020603050405020304" pitchFamily="18" charset="0"/>
                <a:cs typeface="Times New Roman" panose="02020603050405020304" pitchFamily="18" charset="0"/>
              </a:rPr>
              <a:t>Masa rotunda</a:t>
            </a:r>
            <a:r>
              <a:rPr lang="fr-FR" sz="1400" dirty="0">
                <a:latin typeface="Times New Roman" panose="02020603050405020304" pitchFamily="18" charset="0"/>
                <a:cs typeface="Times New Roman" panose="02020603050405020304" pitchFamily="18" charset="0"/>
              </a:rPr>
              <a:t> „</a:t>
            </a:r>
            <a:r>
              <a:rPr lang="ro-RO" sz="1400" i="1" dirty="0">
                <a:latin typeface="Times New Roman" panose="02020603050405020304" pitchFamily="18" charset="0"/>
                <a:cs typeface="Times New Roman" panose="02020603050405020304" pitchFamily="18" charset="0"/>
              </a:rPr>
              <a:t>Riscuri și amenințări la adresa securității naționale a Republicii Moldova: Cum le evaluăm</a:t>
            </a:r>
            <a:r>
              <a:rPr lang="ro-RO" sz="1400" dirty="0">
                <a:latin typeface="Times New Roman" panose="02020603050405020304" pitchFamily="18" charset="0"/>
                <a:cs typeface="Times New Roman" panose="02020603050405020304" pitchFamily="18" charset="0"/>
              </a:rPr>
              <a:t>?”, 27 iunie 2017</a:t>
            </a:r>
          </a:p>
          <a:p>
            <a:pPr marL="361950" indent="-276225" algn="just">
              <a:buNone/>
            </a:pPr>
            <a:r>
              <a:rPr lang="ro-RO" sz="1400" dirty="0" smtClean="0">
                <a:latin typeface="Times New Roman" panose="02020603050405020304" pitchFamily="18" charset="0"/>
                <a:cs typeface="Times New Roman" panose="02020603050405020304" pitchFamily="18" charset="0"/>
              </a:rPr>
              <a:t>12. </a:t>
            </a:r>
            <a:r>
              <a:rPr lang="en-US" sz="1400" dirty="0" smtClean="0">
                <a:latin typeface="Times New Roman" panose="02020603050405020304" pitchFamily="18" charset="0"/>
                <a:cs typeface="Times New Roman" panose="02020603050405020304" pitchFamily="18" charset="0"/>
              </a:rPr>
              <a:t>Masa rotund</a:t>
            </a:r>
            <a:r>
              <a:rPr lang="ro-RO" sz="1400" dirty="0" smtClean="0">
                <a:latin typeface="Times New Roman" panose="02020603050405020304" pitchFamily="18" charset="0"/>
                <a:cs typeface="Times New Roman" panose="02020603050405020304" pitchFamily="18" charset="0"/>
              </a:rPr>
              <a:t>ă</a:t>
            </a:r>
            <a:r>
              <a:rPr lang="en-US" sz="1400" dirty="0" smtClean="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a:t>
            </a:r>
            <a:r>
              <a:rPr lang="ro-RO" sz="1400" i="1" dirty="0">
                <a:latin typeface="Times New Roman" panose="02020603050405020304" pitchFamily="18" charset="0"/>
                <a:cs typeface="Times New Roman" panose="02020603050405020304" pitchFamily="18" charset="0"/>
              </a:rPr>
              <a:t>Reforma domeniului de cercetare dezvoltare: între viziunea cercetătorilor și proiectul Guvernului</a:t>
            </a:r>
            <a:r>
              <a:rPr lang="ro-RO" sz="14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14 </a:t>
            </a:r>
            <a:r>
              <a:rPr lang="ru-RU" sz="1400" dirty="0" err="1">
                <a:latin typeface="Times New Roman" panose="02020603050405020304" pitchFamily="18" charset="0"/>
                <a:cs typeface="Times New Roman" panose="02020603050405020304" pitchFamily="18" charset="0"/>
              </a:rPr>
              <a:t>iulie</a:t>
            </a:r>
            <a:r>
              <a:rPr lang="ru-RU" sz="1400" dirty="0">
                <a:latin typeface="Times New Roman" panose="02020603050405020304" pitchFamily="18" charset="0"/>
                <a:cs typeface="Times New Roman" panose="02020603050405020304" pitchFamily="18" charset="0"/>
              </a:rPr>
              <a:t> 2017</a:t>
            </a:r>
            <a:endParaRPr lang="ro-RO" sz="1400" dirty="0">
              <a:latin typeface="Times New Roman" panose="02020603050405020304" pitchFamily="18" charset="0"/>
              <a:cs typeface="Times New Roman" panose="02020603050405020304" pitchFamily="18" charset="0"/>
            </a:endParaRPr>
          </a:p>
          <a:p>
            <a:pPr marL="361950" indent="-276225" algn="just">
              <a:buNone/>
            </a:pPr>
            <a:r>
              <a:rPr lang="ro-RO" sz="1400" dirty="0" smtClean="0">
                <a:latin typeface="Times New Roman" panose="02020603050405020304" pitchFamily="18" charset="0"/>
                <a:cs typeface="Times New Roman" panose="02020603050405020304" pitchFamily="18" charset="0"/>
              </a:rPr>
              <a:t>13. </a:t>
            </a:r>
            <a:r>
              <a:rPr lang="en-US" sz="1400" dirty="0">
                <a:latin typeface="Times New Roman" panose="02020603050405020304" pitchFamily="18" charset="0"/>
                <a:cs typeface="Times New Roman" panose="02020603050405020304" pitchFamily="18" charset="0"/>
              </a:rPr>
              <a:t>Masa </a:t>
            </a:r>
            <a:r>
              <a:rPr lang="en-US" sz="1400" dirty="0" smtClean="0">
                <a:latin typeface="Times New Roman" panose="02020603050405020304" pitchFamily="18" charset="0"/>
                <a:cs typeface="Times New Roman" panose="02020603050405020304" pitchFamily="18" charset="0"/>
              </a:rPr>
              <a:t>rotunda</a:t>
            </a:r>
            <a:r>
              <a:rPr lang="ro-RO" sz="1400" dirty="0" smtClean="0">
                <a:latin typeface="Times New Roman" panose="02020603050405020304" pitchFamily="18" charset="0"/>
                <a:cs typeface="Times New Roman" panose="02020603050405020304" pitchFamily="18" charset="0"/>
              </a:rPr>
              <a:t> „</a:t>
            </a:r>
            <a:r>
              <a:rPr lang="ro-RO" sz="1400" i="1" dirty="0">
                <a:latin typeface="Times New Roman" panose="02020603050405020304" pitchFamily="18" charset="0"/>
                <a:cs typeface="Times New Roman" panose="02020603050405020304" pitchFamily="18" charset="0"/>
              </a:rPr>
              <a:t>Anul 1917 în destinul Basarabiei – consecințe juridice și politice</a:t>
            </a:r>
            <a:r>
              <a:rPr lang="ro-RO" sz="14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19 </a:t>
            </a:r>
            <a:r>
              <a:rPr lang="ru-RU" sz="1400" dirty="0" err="1">
                <a:latin typeface="Times New Roman" panose="02020603050405020304" pitchFamily="18" charset="0"/>
                <a:cs typeface="Times New Roman" panose="02020603050405020304" pitchFamily="18" charset="0"/>
              </a:rPr>
              <a:t>octombrie</a:t>
            </a:r>
            <a:r>
              <a:rPr lang="ru-RU" sz="1400" dirty="0">
                <a:latin typeface="Times New Roman" panose="02020603050405020304" pitchFamily="18" charset="0"/>
                <a:cs typeface="Times New Roman" panose="02020603050405020304" pitchFamily="18" charset="0"/>
              </a:rPr>
              <a:t> 2017</a:t>
            </a:r>
            <a:r>
              <a:rPr lang="x-none" sz="1400" smtClean="0">
                <a:latin typeface="Times New Roman" panose="02020603050405020304" pitchFamily="18" charset="0"/>
                <a:cs typeface="Times New Roman" panose="02020603050405020304" pitchFamily="18" charset="0"/>
              </a:rPr>
              <a:t>.</a:t>
            </a:r>
            <a:endParaRPr lang="ro-RO" sz="1400" dirty="0" smtClean="0">
              <a:latin typeface="Times New Roman" panose="02020603050405020304" pitchFamily="18" charset="0"/>
              <a:cs typeface="Times New Roman" panose="02020603050405020304" pitchFamily="18" charset="0"/>
            </a:endParaRPr>
          </a:p>
          <a:p>
            <a:pPr marL="361950" indent="-276225" algn="just">
              <a:buNone/>
            </a:pPr>
            <a:r>
              <a:rPr lang="ro-RO" sz="1400" dirty="0" smtClean="0">
                <a:latin typeface="Times New Roman" panose="02020603050405020304" pitchFamily="18" charset="0"/>
                <a:cs typeface="Times New Roman" panose="02020603050405020304" pitchFamily="18" charset="0"/>
              </a:rPr>
              <a:t>14. Conferința Științifică Internațională</a:t>
            </a:r>
            <a:r>
              <a:rPr lang="ro-RO" sz="1400" dirty="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a:t>
            </a:r>
            <a:r>
              <a:rPr lang="ro-RO" sz="1400" i="1" dirty="0" smtClean="0">
                <a:latin typeface="Times New Roman" panose="02020603050405020304" pitchFamily="18" charset="0"/>
                <a:cs typeface="Times New Roman" panose="02020603050405020304" pitchFamily="18" charset="0"/>
              </a:rPr>
              <a:t>100 </a:t>
            </a:r>
            <a:r>
              <a:rPr lang="ro-RO" sz="1400" i="1" dirty="0">
                <a:latin typeface="Times New Roman" panose="02020603050405020304" pitchFamily="18" charset="0"/>
                <a:cs typeface="Times New Roman" panose="02020603050405020304" pitchFamily="18" charset="0"/>
              </a:rPr>
              <a:t>de ani de la Congresul Militarilor Moldoveni: 20-27 octombrie 1917</a:t>
            </a:r>
            <a:r>
              <a:rPr lang="ro-RO" sz="1400" dirty="0" smtClean="0">
                <a:latin typeface="Times New Roman" panose="02020603050405020304" pitchFamily="18" charset="0"/>
                <a:cs typeface="Times New Roman" panose="02020603050405020304" pitchFamily="18" charset="0"/>
              </a:rPr>
              <a:t>”, </a:t>
            </a:r>
            <a:r>
              <a:rPr lang="x-none" sz="1400" dirty="0" smtClean="0">
                <a:latin typeface="Times New Roman" panose="02020603050405020304" pitchFamily="18" charset="0"/>
                <a:cs typeface="Times New Roman" panose="02020603050405020304" pitchFamily="18" charset="0"/>
              </a:rPr>
              <a:t>23-26 </a:t>
            </a:r>
            <a:r>
              <a:rPr lang="x-none" sz="1400" dirty="0">
                <a:latin typeface="Times New Roman" panose="02020603050405020304" pitchFamily="18" charset="0"/>
                <a:cs typeface="Times New Roman" panose="02020603050405020304" pitchFamily="18" charset="0"/>
              </a:rPr>
              <a:t>octombrie 2017</a:t>
            </a:r>
            <a:r>
              <a:rPr lang="ro-RO" sz="1400" dirty="0" smtClean="0">
                <a:latin typeface="Times New Roman" panose="02020603050405020304" pitchFamily="18" charset="0"/>
                <a:cs typeface="Times New Roman" panose="02020603050405020304" pitchFamily="18" charset="0"/>
              </a:rPr>
              <a:t>.</a:t>
            </a:r>
            <a:endParaRPr lang="ro-RO" sz="1400" dirty="0">
              <a:latin typeface="Times New Roman" panose="02020603050405020304" pitchFamily="18" charset="0"/>
              <a:cs typeface="Times New Roman" panose="02020603050405020304" pitchFamily="18" charset="0"/>
            </a:endParaRPr>
          </a:p>
          <a:p>
            <a:pPr marL="361950" indent="-276225" algn="just">
              <a:buNone/>
            </a:pPr>
            <a:r>
              <a:rPr lang="ro-RO" sz="1400" dirty="0" smtClean="0">
                <a:latin typeface="Times New Roman" panose="02020603050405020304" pitchFamily="18" charset="0"/>
                <a:cs typeface="Times New Roman" panose="02020603050405020304" pitchFamily="18" charset="0"/>
              </a:rPr>
              <a:t>15. Conferința </a:t>
            </a:r>
            <a:r>
              <a:rPr lang="ro-RO" sz="1400" dirty="0">
                <a:latin typeface="Times New Roman" panose="02020603050405020304" pitchFamily="18" charset="0"/>
                <a:cs typeface="Times New Roman" panose="02020603050405020304" pitchFamily="18" charset="0"/>
              </a:rPr>
              <a:t>științifică </a:t>
            </a:r>
            <a:r>
              <a:rPr lang="ro-RO" sz="1400" dirty="0" smtClean="0">
                <a:latin typeface="Times New Roman" panose="02020603050405020304" pitchFamily="18" charset="0"/>
                <a:cs typeface="Times New Roman" panose="02020603050405020304" pitchFamily="18" charset="0"/>
              </a:rPr>
              <a:t>internațională</a:t>
            </a:r>
            <a:r>
              <a:rPr lang="ro-RO" sz="1400" dirty="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comemorativă</a:t>
            </a:r>
            <a:r>
              <a:rPr lang="ro-RO" sz="1400" dirty="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 </a:t>
            </a:r>
            <a:r>
              <a:rPr lang="ro-RO" sz="1400" dirty="0">
                <a:latin typeface="Times New Roman" panose="02020603050405020304" pitchFamily="18" charset="0"/>
                <a:cs typeface="Times New Roman" panose="02020603050405020304" pitchFamily="18" charset="0"/>
              </a:rPr>
              <a:t>„</a:t>
            </a:r>
            <a:r>
              <a:rPr lang="ro-RO" sz="1400" i="1" dirty="0">
                <a:latin typeface="Times New Roman" panose="02020603050405020304" pitchFamily="18" charset="0"/>
                <a:cs typeface="Times New Roman" panose="02020603050405020304" pitchFamily="18" charset="0"/>
              </a:rPr>
              <a:t>75 de ani de la participarea armatei române la Bătălia de ca Cotul Donului: Eroism, Jertfă, Trădare</a:t>
            </a:r>
            <a:r>
              <a:rPr lang="ro-RO" sz="1400" dirty="0" smtClean="0">
                <a:latin typeface="Times New Roman" panose="02020603050405020304" pitchFamily="18" charset="0"/>
                <a:cs typeface="Times New Roman" panose="02020603050405020304" pitchFamily="18" charset="0"/>
              </a:rPr>
              <a:t>”,  </a:t>
            </a:r>
            <a:r>
              <a:rPr lang="ro-RO" sz="1400" dirty="0">
                <a:latin typeface="Times New Roman" panose="02020603050405020304" pitchFamily="18" charset="0"/>
                <a:cs typeface="Times New Roman" panose="02020603050405020304" pitchFamily="18" charset="0"/>
              </a:rPr>
              <a:t>18-19 noiembrie 2017</a:t>
            </a:r>
            <a:r>
              <a:rPr lang="ro-RO" sz="1400" dirty="0" smtClean="0">
                <a:latin typeface="Times New Roman" panose="02020603050405020304" pitchFamily="18" charset="0"/>
                <a:cs typeface="Times New Roman" panose="02020603050405020304" pitchFamily="18" charset="0"/>
              </a:rPr>
              <a:t>.</a:t>
            </a:r>
            <a:endParaRPr lang="ro-RO" sz="1400" dirty="0">
              <a:latin typeface="Times New Roman" panose="02020603050405020304" pitchFamily="18" charset="0"/>
              <a:cs typeface="Times New Roman" panose="02020603050405020304" pitchFamily="18" charset="0"/>
            </a:endParaRPr>
          </a:p>
          <a:p>
            <a:pPr marL="361950" indent="-276225" algn="just">
              <a:buNone/>
            </a:pPr>
            <a:r>
              <a:rPr lang="ro-RO" sz="1400" dirty="0" smtClean="0">
                <a:latin typeface="Times New Roman" panose="02020603050405020304" pitchFamily="18" charset="0"/>
                <a:cs typeface="Times New Roman" panose="02020603050405020304" pitchFamily="18" charset="0"/>
              </a:rPr>
              <a:t>16. </a:t>
            </a:r>
            <a:r>
              <a:rPr lang="ro-RO" sz="1400" dirty="0" err="1" smtClean="0">
                <a:latin typeface="Times New Roman" panose="02020603050405020304" pitchFamily="18" charset="0"/>
                <a:cs typeface="Times New Roman" panose="02020603050405020304" pitchFamily="18" charset="0"/>
              </a:rPr>
              <a:t>Сonferința</a:t>
            </a:r>
            <a:r>
              <a:rPr lang="ro-RO" sz="1400" dirty="0" smtClean="0">
                <a:latin typeface="Times New Roman" panose="02020603050405020304" pitchFamily="18" charset="0"/>
                <a:cs typeface="Times New Roman" panose="02020603050405020304" pitchFamily="18" charset="0"/>
              </a:rPr>
              <a:t> </a:t>
            </a:r>
            <a:r>
              <a:rPr lang="ro-RO" sz="1400" dirty="0">
                <a:latin typeface="Times New Roman" panose="02020603050405020304" pitchFamily="18" charset="0"/>
                <a:cs typeface="Times New Roman" panose="02020603050405020304" pitchFamily="18" charset="0"/>
              </a:rPr>
              <a:t>științifică </a:t>
            </a:r>
            <a:r>
              <a:rPr lang="ro-RO" sz="1400" dirty="0" smtClean="0">
                <a:latin typeface="Times New Roman" panose="02020603050405020304" pitchFamily="18" charset="0"/>
                <a:cs typeface="Times New Roman" panose="02020603050405020304" pitchFamily="18" charset="0"/>
              </a:rPr>
              <a:t>cu </a:t>
            </a:r>
            <a:r>
              <a:rPr lang="ro-RO" sz="1400" dirty="0">
                <a:latin typeface="Times New Roman" panose="02020603050405020304" pitchFamily="18" charset="0"/>
                <a:cs typeface="Times New Roman" panose="02020603050405020304" pitchFamily="18" charset="0"/>
              </a:rPr>
              <a:t>participare </a:t>
            </a:r>
            <a:r>
              <a:rPr lang="ro-RO" sz="1400" dirty="0" smtClean="0">
                <a:latin typeface="Times New Roman" panose="02020603050405020304" pitchFamily="18" charset="0"/>
                <a:cs typeface="Times New Roman" panose="02020603050405020304" pitchFamily="18" charset="0"/>
              </a:rPr>
              <a:t>internațională „</a:t>
            </a:r>
            <a:r>
              <a:rPr lang="ro-RO" sz="1400" i="1" dirty="0" smtClean="0">
                <a:latin typeface="Times New Roman" panose="02020603050405020304" pitchFamily="18" charset="0"/>
                <a:cs typeface="Times New Roman" panose="02020603050405020304" pitchFamily="18" charset="0"/>
              </a:rPr>
              <a:t>Probleme </a:t>
            </a:r>
            <a:r>
              <a:rPr lang="ro-RO" sz="1400" i="1" dirty="0">
                <a:latin typeface="Times New Roman" panose="02020603050405020304" pitchFamily="18" charset="0"/>
                <a:cs typeface="Times New Roman" panose="02020603050405020304" pitchFamily="18" charset="0"/>
              </a:rPr>
              <a:t>ale securității regionale în contextul provocărilor hibride</a:t>
            </a:r>
            <a:r>
              <a:rPr lang="ro-RO" sz="1400" dirty="0" smtClean="0">
                <a:latin typeface="Times New Roman" panose="02020603050405020304" pitchFamily="18" charset="0"/>
                <a:cs typeface="Times New Roman" panose="02020603050405020304" pitchFamily="18" charset="0"/>
              </a:rPr>
              <a:t>”, 23 </a:t>
            </a:r>
            <a:r>
              <a:rPr lang="ro-RO" sz="1400" dirty="0">
                <a:latin typeface="Times New Roman" panose="02020603050405020304" pitchFamily="18" charset="0"/>
                <a:cs typeface="Times New Roman" panose="02020603050405020304" pitchFamily="18" charset="0"/>
              </a:rPr>
              <a:t>noiembrie</a:t>
            </a:r>
            <a:r>
              <a:rPr lang="en-US" sz="1400" dirty="0">
                <a:latin typeface="Times New Roman" panose="02020603050405020304" pitchFamily="18" charset="0"/>
                <a:cs typeface="Times New Roman" panose="02020603050405020304" pitchFamily="18" charset="0"/>
              </a:rPr>
              <a:t> 2017</a:t>
            </a:r>
            <a:r>
              <a:rPr lang="ro-RO" sz="1400" dirty="0" smtClean="0">
                <a:latin typeface="Times New Roman" panose="02020603050405020304" pitchFamily="18" charset="0"/>
                <a:cs typeface="Times New Roman" panose="02020603050405020304" pitchFamily="18" charset="0"/>
              </a:rPr>
              <a:t>.</a:t>
            </a:r>
            <a:endParaRPr lang="ro-RO" sz="1400" dirty="0">
              <a:latin typeface="Times New Roman" panose="02020603050405020304" pitchFamily="18" charset="0"/>
              <a:cs typeface="Times New Roman" panose="02020603050405020304" pitchFamily="18" charset="0"/>
            </a:endParaRPr>
          </a:p>
          <a:p>
            <a:pPr marL="361950" indent="-276225" algn="just">
              <a:buNone/>
            </a:pPr>
            <a:r>
              <a:rPr lang="ro-RO" sz="1400" dirty="0" smtClean="0">
                <a:latin typeface="Times New Roman" panose="02020603050405020304" pitchFamily="18" charset="0"/>
                <a:cs typeface="Times New Roman" panose="02020603050405020304" pitchFamily="18" charset="0"/>
              </a:rPr>
              <a:t>17. </a:t>
            </a:r>
            <a:r>
              <a:rPr lang="ru-RU" sz="1400" dirty="0" err="1" smtClean="0">
                <a:latin typeface="Times New Roman" panose="02020603050405020304" pitchFamily="18" charset="0"/>
                <a:cs typeface="Times New Roman" panose="02020603050405020304" pitchFamily="18" charset="0"/>
              </a:rPr>
              <a:t>Colocviu</a:t>
            </a:r>
            <a:r>
              <a:rPr lang="ru-RU" sz="1400" dirty="0" smtClean="0">
                <a:latin typeface="Times New Roman" panose="02020603050405020304" pitchFamily="18" charset="0"/>
                <a:cs typeface="Times New Roman" panose="02020603050405020304" pitchFamily="18" charset="0"/>
              </a:rPr>
              <a:t> </a:t>
            </a:r>
            <a:r>
              <a:rPr lang="ro-RO" sz="1400" dirty="0">
                <a:latin typeface="Times New Roman" panose="02020603050405020304" pitchFamily="18" charset="0"/>
                <a:cs typeface="Times New Roman" panose="02020603050405020304" pitchFamily="18" charset="0"/>
              </a:rPr>
              <a:t>academic </a:t>
            </a:r>
            <a:r>
              <a:rPr lang="ru-RU" sz="1400" dirty="0">
                <a:latin typeface="Times New Roman" panose="02020603050405020304" pitchFamily="18" charset="0"/>
                <a:cs typeface="Times New Roman" panose="02020603050405020304" pitchFamily="18" charset="0"/>
              </a:rPr>
              <a:t>„</a:t>
            </a:r>
            <a:r>
              <a:rPr lang="ru-RU" sz="1400" i="1" dirty="0" err="1">
                <a:latin typeface="Times New Roman" panose="02020603050405020304" pitchFamily="18" charset="0"/>
                <a:cs typeface="Times New Roman" panose="02020603050405020304" pitchFamily="18" charset="0"/>
              </a:rPr>
              <a:t>Proclamarea</a:t>
            </a:r>
            <a:r>
              <a:rPr lang="ru-RU" sz="1400" i="1" dirty="0">
                <a:latin typeface="Times New Roman" panose="02020603050405020304" pitchFamily="18" charset="0"/>
                <a:cs typeface="Times New Roman" panose="02020603050405020304" pitchFamily="18" charset="0"/>
              </a:rPr>
              <a:t> </a:t>
            </a:r>
            <a:r>
              <a:rPr lang="ru-RU" sz="1400" i="1" dirty="0" err="1">
                <a:latin typeface="Times New Roman" panose="02020603050405020304" pitchFamily="18" charset="0"/>
                <a:cs typeface="Times New Roman" panose="02020603050405020304" pitchFamily="18" charset="0"/>
              </a:rPr>
              <a:t>Republicii</a:t>
            </a:r>
            <a:r>
              <a:rPr lang="ru-RU" sz="1400" i="1" dirty="0">
                <a:latin typeface="Times New Roman" panose="02020603050405020304" pitchFamily="18" charset="0"/>
                <a:cs typeface="Times New Roman" panose="02020603050405020304" pitchFamily="18" charset="0"/>
              </a:rPr>
              <a:t> </a:t>
            </a:r>
            <a:r>
              <a:rPr lang="ru-RU" sz="1400" i="1" dirty="0" err="1">
                <a:latin typeface="Times New Roman" panose="02020603050405020304" pitchFamily="18" charset="0"/>
                <a:cs typeface="Times New Roman" panose="02020603050405020304" pitchFamily="18" charset="0"/>
              </a:rPr>
              <a:t>Democratice</a:t>
            </a:r>
            <a:r>
              <a:rPr lang="ru-RU" sz="1400" i="1" dirty="0">
                <a:latin typeface="Times New Roman" panose="02020603050405020304" pitchFamily="18" charset="0"/>
                <a:cs typeface="Times New Roman" panose="02020603050405020304" pitchFamily="18" charset="0"/>
              </a:rPr>
              <a:t> </a:t>
            </a:r>
            <a:r>
              <a:rPr lang="ru-RU" sz="1400" i="1" dirty="0" err="1">
                <a:latin typeface="Times New Roman" panose="02020603050405020304" pitchFamily="18" charset="0"/>
                <a:cs typeface="Times New Roman" panose="02020603050405020304" pitchFamily="18" charset="0"/>
              </a:rPr>
              <a:t>Moldovenești</a:t>
            </a:r>
            <a:r>
              <a:rPr lang="ru-RU" sz="1400" i="1" dirty="0">
                <a:latin typeface="Times New Roman" panose="02020603050405020304" pitchFamily="18" charset="0"/>
                <a:cs typeface="Times New Roman" panose="02020603050405020304" pitchFamily="18" charset="0"/>
              </a:rPr>
              <a:t> – </a:t>
            </a:r>
            <a:r>
              <a:rPr lang="ru-RU" sz="1400" i="1" dirty="0" err="1">
                <a:latin typeface="Times New Roman" panose="02020603050405020304" pitchFamily="18" charset="0"/>
                <a:cs typeface="Times New Roman" panose="02020603050405020304" pitchFamily="18" charset="0"/>
              </a:rPr>
              <a:t>premisă</a:t>
            </a:r>
            <a:r>
              <a:rPr lang="ru-RU" sz="1400" i="1" dirty="0">
                <a:latin typeface="Times New Roman" panose="02020603050405020304" pitchFamily="18" charset="0"/>
                <a:cs typeface="Times New Roman" panose="02020603050405020304" pitchFamily="18" charset="0"/>
              </a:rPr>
              <a:t> </a:t>
            </a:r>
            <a:r>
              <a:rPr lang="ru-RU" sz="1400" i="1" dirty="0" err="1">
                <a:latin typeface="Times New Roman" panose="02020603050405020304" pitchFamily="18" charset="0"/>
                <a:cs typeface="Times New Roman" panose="02020603050405020304" pitchFamily="18" charset="0"/>
              </a:rPr>
              <a:t>pentru</a:t>
            </a:r>
            <a:r>
              <a:rPr lang="ru-RU" sz="1400" i="1" dirty="0">
                <a:latin typeface="Times New Roman" panose="02020603050405020304" pitchFamily="18" charset="0"/>
                <a:cs typeface="Times New Roman" panose="02020603050405020304" pitchFamily="18" charset="0"/>
              </a:rPr>
              <a:t> </a:t>
            </a:r>
            <a:r>
              <a:rPr lang="ru-RU" sz="1400" i="1" dirty="0" err="1">
                <a:latin typeface="Times New Roman" panose="02020603050405020304" pitchFamily="18" charset="0"/>
                <a:cs typeface="Times New Roman" panose="02020603050405020304" pitchFamily="18" charset="0"/>
              </a:rPr>
              <a:t>Actul</a:t>
            </a:r>
            <a:r>
              <a:rPr lang="ru-RU" sz="1400" i="1" dirty="0">
                <a:latin typeface="Times New Roman" panose="02020603050405020304" pitchFamily="18" charset="0"/>
                <a:cs typeface="Times New Roman" panose="02020603050405020304" pitchFamily="18" charset="0"/>
              </a:rPr>
              <a:t> </a:t>
            </a:r>
            <a:r>
              <a:rPr lang="ru-RU" sz="1400" i="1" dirty="0" err="1">
                <a:latin typeface="Times New Roman" panose="02020603050405020304" pitchFamily="18" charset="0"/>
                <a:cs typeface="Times New Roman" panose="02020603050405020304" pitchFamily="18" charset="0"/>
              </a:rPr>
              <a:t>Unirii</a:t>
            </a:r>
            <a:r>
              <a:rPr lang="ru-RU" sz="1400" i="1" dirty="0">
                <a:latin typeface="Times New Roman" panose="02020603050405020304" pitchFamily="18" charset="0"/>
                <a:cs typeface="Times New Roman" panose="02020603050405020304" pitchFamily="18" charset="0"/>
              </a:rPr>
              <a:t> </a:t>
            </a:r>
            <a:r>
              <a:rPr lang="ru-RU" sz="1400" i="1" dirty="0" err="1">
                <a:latin typeface="Times New Roman" panose="02020603050405020304" pitchFamily="18" charset="0"/>
                <a:cs typeface="Times New Roman" panose="02020603050405020304" pitchFamily="18" charset="0"/>
              </a:rPr>
              <a:t>din</a:t>
            </a:r>
            <a:r>
              <a:rPr lang="ru-RU" sz="1400" i="1" dirty="0">
                <a:latin typeface="Times New Roman" panose="02020603050405020304" pitchFamily="18" charset="0"/>
                <a:cs typeface="Times New Roman" panose="02020603050405020304" pitchFamily="18" charset="0"/>
              </a:rPr>
              <a:t> 27 </a:t>
            </a:r>
            <a:r>
              <a:rPr lang="ru-RU" sz="1400" i="1" dirty="0" err="1">
                <a:latin typeface="Times New Roman" panose="02020603050405020304" pitchFamily="18" charset="0"/>
                <a:cs typeface="Times New Roman" panose="02020603050405020304" pitchFamily="18" charset="0"/>
              </a:rPr>
              <a:t>martie</a:t>
            </a:r>
            <a:r>
              <a:rPr lang="ru-RU" sz="1400" i="1" dirty="0">
                <a:latin typeface="Times New Roman" panose="02020603050405020304" pitchFamily="18" charset="0"/>
                <a:cs typeface="Times New Roman" panose="02020603050405020304" pitchFamily="18" charset="0"/>
              </a:rPr>
              <a:t> 1918</a:t>
            </a:r>
            <a:r>
              <a:rPr lang="ru-RU" sz="1400" dirty="0" smtClean="0">
                <a:latin typeface="Times New Roman" panose="02020603050405020304" pitchFamily="18" charset="0"/>
                <a:cs typeface="Times New Roman" panose="02020603050405020304" pitchFamily="18" charset="0"/>
              </a:rPr>
              <a:t>”</a:t>
            </a:r>
            <a:r>
              <a:rPr lang="ro-RO" sz="14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30 </a:t>
            </a:r>
            <a:r>
              <a:rPr lang="ru-RU" sz="1400" dirty="0" err="1">
                <a:latin typeface="Times New Roman" panose="02020603050405020304" pitchFamily="18" charset="0"/>
                <a:cs typeface="Times New Roman" panose="02020603050405020304" pitchFamily="18" charset="0"/>
              </a:rPr>
              <a:t>noiembrie</a:t>
            </a:r>
            <a:r>
              <a:rPr lang="ru-RU" sz="1400" dirty="0">
                <a:latin typeface="Times New Roman" panose="02020603050405020304" pitchFamily="18" charset="0"/>
                <a:cs typeface="Times New Roman" panose="02020603050405020304" pitchFamily="18" charset="0"/>
              </a:rPr>
              <a:t> 2017</a:t>
            </a:r>
            <a:r>
              <a:rPr lang="ro-RO" sz="1400" dirty="0" smtClean="0">
                <a:latin typeface="Times New Roman" panose="02020603050405020304" pitchFamily="18" charset="0"/>
                <a:cs typeface="Times New Roman" panose="02020603050405020304" pitchFamily="18" charset="0"/>
              </a:rPr>
              <a:t>.</a:t>
            </a:r>
            <a:endParaRPr lang="ro-RO" sz="1400" dirty="0">
              <a:latin typeface="Times New Roman" panose="02020603050405020304" pitchFamily="18" charset="0"/>
              <a:cs typeface="Times New Roman" panose="02020603050405020304" pitchFamily="18" charset="0"/>
            </a:endParaRPr>
          </a:p>
          <a:p>
            <a:pPr marL="361950" indent="-276225" algn="just">
              <a:buNone/>
            </a:pPr>
            <a:r>
              <a:rPr lang="ro-RO" sz="1400" dirty="0" smtClean="0">
                <a:latin typeface="Times New Roman" panose="02020603050405020304" pitchFamily="18" charset="0"/>
                <a:cs typeface="Times New Roman" panose="02020603050405020304" pitchFamily="18" charset="0"/>
              </a:rPr>
              <a:t>18. </a:t>
            </a:r>
            <a:r>
              <a:rPr lang="ro-RO" sz="1400" dirty="0">
                <a:latin typeface="Times New Roman" panose="02020603050405020304" pitchFamily="18" charset="0"/>
                <a:cs typeface="Times New Roman" panose="02020603050405020304" pitchFamily="18" charset="0"/>
              </a:rPr>
              <a:t>Conferința </a:t>
            </a:r>
            <a:r>
              <a:rPr lang="en-US" sz="1400" dirty="0" err="1" smtClean="0">
                <a:latin typeface="Times New Roman" panose="02020603050405020304" pitchFamily="18" charset="0"/>
                <a:cs typeface="Times New Roman" panose="02020603050405020304" pitchFamily="18" charset="0"/>
              </a:rPr>
              <a:t>științifico-practică</a:t>
            </a:r>
            <a:r>
              <a:rPr lang="ro-RO" sz="1400" dirty="0">
                <a:latin typeface="Times New Roman" panose="02020603050405020304" pitchFamily="18" charset="0"/>
                <a:cs typeface="Times New Roman" panose="02020603050405020304" pitchFamily="18" charset="0"/>
              </a:rPr>
              <a:t> </a:t>
            </a:r>
            <a:r>
              <a:rPr lang="en-US" sz="1400" dirty="0" smtClean="0">
                <a:latin typeface="Times New Roman" panose="02020603050405020304" pitchFamily="18" charset="0"/>
                <a:cs typeface="Times New Roman" panose="02020603050405020304" pitchFamily="18" charset="0"/>
              </a:rPr>
              <a:t>„</a:t>
            </a:r>
            <a:r>
              <a:rPr lang="en-US" sz="1400" i="1" dirty="0" err="1">
                <a:latin typeface="Times New Roman" panose="02020603050405020304" pitchFamily="18" charset="0"/>
                <a:cs typeface="Times New Roman" panose="02020603050405020304" pitchFamily="18" charset="0"/>
              </a:rPr>
              <a:t>Drepturile</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Omului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în</a:t>
            </a:r>
            <a:r>
              <a:rPr lang="en-US" sz="1400" i="1" dirty="0">
                <a:latin typeface="Times New Roman" panose="02020603050405020304" pitchFamily="18" charset="0"/>
                <a:cs typeface="Times New Roman" panose="02020603050405020304" pitchFamily="18" charset="0"/>
              </a:rPr>
              <a:t> RM – 2017: </a:t>
            </a:r>
            <a:r>
              <a:rPr lang="en-US" sz="1400" i="1" dirty="0" err="1">
                <a:latin typeface="Times New Roman" panose="02020603050405020304" pitchFamily="18" charset="0"/>
                <a:cs typeface="Times New Roman" panose="02020603050405020304" pitchFamily="18" charset="0"/>
              </a:rPr>
              <a:t>starea</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actuală</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și</a:t>
            </a:r>
            <a:r>
              <a:rPr lang="en-US" sz="1400" i="1" dirty="0">
                <a:latin typeface="Times New Roman" panose="02020603050405020304" pitchFamily="18" charset="0"/>
                <a:cs typeface="Times New Roman" panose="02020603050405020304" pitchFamily="18" charset="0"/>
              </a:rPr>
              <a:t> </a:t>
            </a:r>
            <a:r>
              <a:rPr lang="en-US" sz="1400" i="1" dirty="0" err="1">
                <a:latin typeface="Times New Roman" panose="02020603050405020304" pitchFamily="18" charset="0"/>
                <a:cs typeface="Times New Roman" panose="02020603050405020304" pitchFamily="18" charset="0"/>
              </a:rPr>
              <a:t>perspectivele</a:t>
            </a:r>
            <a:r>
              <a:rPr lang="en-US" sz="1400" dirty="0" smtClean="0">
                <a:latin typeface="Times New Roman" panose="02020603050405020304" pitchFamily="18" charset="0"/>
                <a:cs typeface="Times New Roman" panose="02020603050405020304" pitchFamily="18" charset="0"/>
              </a:rPr>
              <a:t>”</a:t>
            </a:r>
            <a:r>
              <a:rPr lang="ro-RO" sz="1400" dirty="0" smtClean="0">
                <a:latin typeface="Times New Roman" panose="02020603050405020304" pitchFamily="18" charset="0"/>
                <a:cs typeface="Times New Roman" panose="02020603050405020304" pitchFamily="18" charset="0"/>
              </a:rPr>
              <a:t>, 8 </a:t>
            </a:r>
            <a:r>
              <a:rPr lang="ru-RU" sz="1400" dirty="0" err="1">
                <a:latin typeface="Times New Roman" panose="02020603050405020304" pitchFamily="18" charset="0"/>
                <a:cs typeface="Times New Roman" panose="02020603050405020304" pitchFamily="18" charset="0"/>
              </a:rPr>
              <a:t>decembrie</a:t>
            </a:r>
            <a:r>
              <a:rPr lang="ru-RU" sz="1400" dirty="0">
                <a:latin typeface="Times New Roman" panose="02020603050405020304" pitchFamily="18" charset="0"/>
                <a:cs typeface="Times New Roman" panose="02020603050405020304" pitchFamily="18" charset="0"/>
              </a:rPr>
              <a:t> </a:t>
            </a:r>
            <a:r>
              <a:rPr lang="ro-RO" sz="1400" dirty="0">
                <a:latin typeface="Times New Roman" panose="02020603050405020304" pitchFamily="18" charset="0"/>
                <a:cs typeface="Times New Roman" panose="02020603050405020304" pitchFamily="18" charset="0"/>
              </a:rPr>
              <a:t>2017</a:t>
            </a:r>
            <a:r>
              <a:rPr lang="ro-RO" sz="1400" dirty="0" smtClean="0">
                <a:latin typeface="Times New Roman" panose="02020603050405020304" pitchFamily="18" charset="0"/>
                <a:cs typeface="Times New Roman" panose="02020603050405020304" pitchFamily="18" charset="0"/>
              </a:rPr>
              <a:t>.</a:t>
            </a:r>
            <a:endParaRPr lang="ro-RO" sz="1400" dirty="0">
              <a:latin typeface="Times New Roman" panose="02020603050405020304" pitchFamily="18" charset="0"/>
              <a:cs typeface="Times New Roman" panose="02020603050405020304" pitchFamily="18" charset="0"/>
            </a:endParaRPr>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28253" y="1169510"/>
            <a:ext cx="2536235" cy="1827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1096" y="3240544"/>
            <a:ext cx="4223392" cy="1307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4"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38334" y="1169510"/>
            <a:ext cx="1633866" cy="792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5"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47451" y="4800152"/>
            <a:ext cx="1717037" cy="781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6"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57847" y="5698752"/>
            <a:ext cx="1706641" cy="898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7" name="Picture 1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41096" y="2055341"/>
            <a:ext cx="1631104" cy="941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08817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179512" y="0"/>
            <a:ext cx="8784976" cy="1331640"/>
          </a:xfrm>
        </p:spPr>
        <p:txBody>
          <a:bodyPr>
            <a:normAutofit/>
          </a:bodyPr>
          <a:lstStyle/>
          <a:p>
            <a:r>
              <a:rPr lang="en-US" sz="2800" b="1" cap="all" dirty="0">
                <a:latin typeface="Times New Roman" pitchFamily="18" charset="0"/>
                <a:cs typeface="Times New Roman" pitchFamily="18" charset="0"/>
              </a:rPr>
              <a:t>ORGANIZAREA </a:t>
            </a:r>
            <a:r>
              <a:rPr lang="en-US" sz="2800" b="1" cap="all" dirty="0" err="1">
                <a:latin typeface="Times New Roman" pitchFamily="18" charset="0"/>
                <a:cs typeface="Times New Roman" pitchFamily="18" charset="0"/>
              </a:rPr>
              <a:t>manifestărilor</a:t>
            </a:r>
            <a:r>
              <a:rPr lang="en-US" sz="2800" b="1" cap="all" dirty="0">
                <a:latin typeface="Times New Roman" pitchFamily="18" charset="0"/>
                <a:cs typeface="Times New Roman" pitchFamily="18" charset="0"/>
              </a:rPr>
              <a:t> ŞTIINŢIFICE</a:t>
            </a:r>
            <a:r>
              <a:rPr lang="ro-RO" sz="2800" b="1" cap="all" dirty="0">
                <a:latin typeface="Times New Roman" pitchFamily="18" charset="0"/>
                <a:cs typeface="Times New Roman" pitchFamily="18" charset="0"/>
              </a:rPr>
              <a:t> </a:t>
            </a:r>
            <a:r>
              <a:rPr lang="ro-RO" sz="2800" dirty="0">
                <a:latin typeface="Times New Roman" pitchFamily="18" charset="0"/>
                <a:cs typeface="Times New Roman" pitchFamily="18" charset="0"/>
              </a:rPr>
              <a:t>în </a:t>
            </a:r>
            <a:r>
              <a:rPr lang="ro-RO" sz="2800" dirty="0" smtClean="0">
                <a:latin typeface="Times New Roman" pitchFamily="18" charset="0"/>
                <a:cs typeface="Times New Roman" pitchFamily="18" charset="0"/>
              </a:rPr>
              <a:t>anii 2013</a:t>
            </a:r>
            <a:r>
              <a:rPr lang="en-US" sz="2800" dirty="0" smtClean="0">
                <a:latin typeface="Times New Roman" pitchFamily="18" charset="0"/>
                <a:cs typeface="Times New Roman" pitchFamily="18" charset="0"/>
              </a:rPr>
              <a:t> </a:t>
            </a:r>
            <a:r>
              <a:rPr lang="ro-RO"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ro-RO" sz="2800" dirty="0" smtClean="0">
                <a:latin typeface="Times New Roman" pitchFamily="18" charset="0"/>
                <a:cs typeface="Times New Roman" pitchFamily="18" charset="0"/>
              </a:rPr>
              <a:t>2017</a:t>
            </a:r>
            <a:endParaRPr lang="ro-RO" sz="2800" dirty="0"/>
          </a:p>
        </p:txBody>
      </p:sp>
      <p:graphicFrame>
        <p:nvGraphicFramePr>
          <p:cNvPr id="7" name="Content Placeholder 3"/>
          <p:cNvGraphicFramePr>
            <a:graphicFrameLocks noGrp="1"/>
          </p:cNvGraphicFramePr>
          <p:nvPr>
            <p:ph idx="1"/>
            <p:extLst>
              <p:ext uri="{D42A27DB-BD31-4B8C-83A1-F6EECF244321}">
                <p14:modId xmlns:p14="http://schemas.microsoft.com/office/powerpoint/2010/main" val="1597530191"/>
              </p:ext>
            </p:extLst>
          </p:nvPr>
        </p:nvGraphicFramePr>
        <p:xfrm>
          <a:off x="323528" y="1412776"/>
          <a:ext cx="8071048" cy="48965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420072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67544" y="404664"/>
            <a:ext cx="8229600" cy="1296144"/>
          </a:xfrm>
        </p:spPr>
        <p:txBody>
          <a:bodyPr>
            <a:normAutofit fontScale="90000"/>
          </a:bodyPr>
          <a:lstStyle/>
          <a:p>
            <a:r>
              <a:rPr lang="ro-RO" sz="3600" b="1" dirty="0" smtClean="0">
                <a:latin typeface="Times New Roman" panose="02020603050405020304" pitchFamily="18" charset="0"/>
                <a:cs typeface="Times New Roman" panose="02020603050405020304" pitchFamily="18" charset="0"/>
              </a:rPr>
              <a:t>REVISTE EDITATE de ICJP al AȘM</a:t>
            </a:r>
            <a:br>
              <a:rPr lang="ro-RO" sz="3600" b="1" dirty="0" smtClean="0">
                <a:latin typeface="Times New Roman" panose="02020603050405020304" pitchFamily="18" charset="0"/>
                <a:cs typeface="Times New Roman" panose="02020603050405020304" pitchFamily="18" charset="0"/>
              </a:rPr>
            </a:br>
            <a:r>
              <a:rPr lang="ro-RO" sz="3200" dirty="0" smtClean="0">
                <a:latin typeface="Times New Roman" panose="02020603050405020304" pitchFamily="18" charset="0"/>
                <a:cs typeface="Times New Roman" panose="02020603050405020304" pitchFamily="18" charset="0"/>
              </a:rPr>
              <a:t>în anul 2017</a:t>
            </a:r>
            <a:r>
              <a:rPr lang="ro-RO" sz="1100" dirty="0" smtClean="0">
                <a:latin typeface="Times New Roman" panose="02020603050405020304" pitchFamily="18" charset="0"/>
                <a:cs typeface="Times New Roman" panose="02020603050405020304" pitchFamily="18" charset="0"/>
              </a:rPr>
              <a:t/>
            </a:r>
            <a:br>
              <a:rPr lang="ro-RO" sz="1100" dirty="0" smtClean="0">
                <a:latin typeface="Times New Roman" panose="02020603050405020304" pitchFamily="18" charset="0"/>
                <a:cs typeface="Times New Roman" panose="02020603050405020304" pitchFamily="18" charset="0"/>
              </a:rPr>
            </a:br>
            <a:r>
              <a:rPr lang="ro-RO" sz="1100" dirty="0" smtClean="0">
                <a:latin typeface="Times New Roman" panose="02020603050405020304" pitchFamily="18" charset="0"/>
                <a:cs typeface="Times New Roman" panose="02020603050405020304" pitchFamily="18" charset="0"/>
              </a:rPr>
              <a:t/>
            </a:r>
            <a:br>
              <a:rPr lang="ro-RO" sz="1100" dirty="0" smtClean="0">
                <a:latin typeface="Times New Roman" panose="02020603050405020304" pitchFamily="18" charset="0"/>
                <a:cs typeface="Times New Roman" panose="02020603050405020304" pitchFamily="18" charset="0"/>
              </a:rPr>
            </a:br>
            <a:r>
              <a:rPr lang="en-US" sz="2200" dirty="0" smtClean="0">
                <a:latin typeface="Times New Roman" panose="02020603050405020304" pitchFamily="18" charset="0"/>
                <a:cs typeface="Times New Roman" panose="02020603050405020304" pitchFamily="18" charset="0"/>
              </a:rPr>
              <a:t>ICJP </a:t>
            </a:r>
            <a:r>
              <a:rPr lang="en-US" sz="2200" dirty="0">
                <a:latin typeface="Times New Roman" panose="02020603050405020304" pitchFamily="18" charset="0"/>
                <a:cs typeface="Times New Roman" panose="02020603050405020304" pitchFamily="18" charset="0"/>
              </a:rPr>
              <a:t>al </a:t>
            </a:r>
            <a:r>
              <a:rPr lang="ro-RO" sz="2200" dirty="0">
                <a:latin typeface="Times New Roman" panose="02020603050405020304" pitchFamily="18" charset="0"/>
                <a:cs typeface="Times New Roman" panose="02020603050405020304" pitchFamily="18" charset="0"/>
              </a:rPr>
              <a:t>AȘM editează </a:t>
            </a:r>
            <a:r>
              <a:rPr lang="ro-RO" sz="2200" b="1" dirty="0">
                <a:latin typeface="Times New Roman" panose="02020603050405020304" pitchFamily="18" charset="0"/>
                <a:cs typeface="Times New Roman" panose="02020603050405020304" pitchFamily="18" charset="0"/>
              </a:rPr>
              <a:t>3</a:t>
            </a:r>
            <a:r>
              <a:rPr lang="ro-RO" sz="2200" dirty="0">
                <a:latin typeface="Times New Roman" panose="02020603050405020304" pitchFamily="18" charset="0"/>
                <a:cs typeface="Times New Roman" panose="02020603050405020304" pitchFamily="18" charset="0"/>
              </a:rPr>
              <a:t> reviste științifice (categoria B):</a:t>
            </a:r>
            <a:br>
              <a:rPr lang="ro-RO" sz="2200" dirty="0">
                <a:latin typeface="Times New Roman" panose="02020603050405020304" pitchFamily="18" charset="0"/>
                <a:cs typeface="Times New Roman" panose="02020603050405020304" pitchFamily="18" charset="0"/>
              </a:rPr>
            </a:br>
            <a:endParaRPr lang="ro-RO" sz="2000"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179512" y="1988840"/>
            <a:ext cx="8964488" cy="4608512"/>
          </a:xfrm>
        </p:spPr>
        <p:txBody>
          <a:bodyPr numCol="2">
            <a:normAutofit fontScale="25000" lnSpcReduction="20000"/>
          </a:bodyPr>
          <a:lstStyle/>
          <a:p>
            <a:pPr marL="457200" indent="-276225">
              <a:lnSpc>
                <a:spcPct val="120000"/>
              </a:lnSpc>
              <a:buFont typeface="+mj-lt"/>
              <a:buAutoNum type="arabicPeriod"/>
            </a:pPr>
            <a:r>
              <a:rPr lang="ro-RO" sz="9600" b="1" dirty="0" smtClean="0">
                <a:latin typeface="Times New Roman" panose="02020603050405020304" pitchFamily="18" charset="0"/>
                <a:cs typeface="Times New Roman" panose="02020603050405020304" pitchFamily="18" charset="0"/>
              </a:rPr>
              <a:t>Revista </a:t>
            </a:r>
            <a:r>
              <a:rPr lang="ro-RO" sz="9600" b="1" dirty="0">
                <a:latin typeface="Times New Roman" panose="02020603050405020304" pitchFamily="18" charset="0"/>
                <a:cs typeface="Times New Roman" panose="02020603050405020304" pitchFamily="18" charset="0"/>
              </a:rPr>
              <a:t>de Filosofie, Sociologie și Științe Politice </a:t>
            </a:r>
            <a:r>
              <a:rPr lang="ro-RO" sz="7200" dirty="0">
                <a:latin typeface="Times New Roman" panose="02020603050405020304" pitchFamily="18" charset="0"/>
                <a:cs typeface="Times New Roman" panose="02020603050405020304" pitchFamily="18" charset="0"/>
              </a:rPr>
              <a:t>(profilul: științe politice, sociologie, filosofie) – indexată IBI (factor de impact </a:t>
            </a:r>
            <a:r>
              <a:rPr lang="ro-RO" sz="7200" b="1" dirty="0">
                <a:latin typeface="Times New Roman" panose="02020603050405020304" pitchFamily="18" charset="0"/>
                <a:cs typeface="Times New Roman" panose="02020603050405020304" pitchFamily="18" charset="0"/>
              </a:rPr>
              <a:t>2,8</a:t>
            </a:r>
            <a:r>
              <a:rPr lang="ro-RO" sz="7200" dirty="0">
                <a:latin typeface="Times New Roman" panose="02020603050405020304" pitchFamily="18" charset="0"/>
                <a:cs typeface="Times New Roman" panose="02020603050405020304" pitchFamily="18" charset="0"/>
              </a:rPr>
              <a:t>); DRJI-CC BY; </a:t>
            </a:r>
            <a:r>
              <a:rPr lang="ro-RO" sz="7200" dirty="0" err="1">
                <a:latin typeface="Times New Roman" panose="02020603050405020304" pitchFamily="18" charset="0"/>
                <a:cs typeface="Times New Roman" panose="02020603050405020304" pitchFamily="18" charset="0"/>
              </a:rPr>
              <a:t>JOURNALindex</a:t>
            </a:r>
            <a:r>
              <a:rPr lang="ro-RO" sz="9600" dirty="0" smtClean="0">
                <a:latin typeface="Times New Roman" panose="02020603050405020304" pitchFamily="18" charset="0"/>
                <a:cs typeface="Times New Roman" panose="02020603050405020304" pitchFamily="18" charset="0"/>
              </a:rPr>
              <a:t>.</a:t>
            </a:r>
          </a:p>
          <a:p>
            <a:pPr marL="180975" indent="0">
              <a:lnSpc>
                <a:spcPct val="120000"/>
              </a:lnSpc>
              <a:buNone/>
            </a:pPr>
            <a:endParaRPr lang="ro-RO" sz="9600" dirty="0">
              <a:latin typeface="Times New Roman" panose="02020603050405020304" pitchFamily="18" charset="0"/>
              <a:cs typeface="Times New Roman" panose="02020603050405020304" pitchFamily="18" charset="0"/>
            </a:endParaRPr>
          </a:p>
          <a:p>
            <a:pPr marL="457200" indent="-276225">
              <a:lnSpc>
                <a:spcPct val="120000"/>
              </a:lnSpc>
              <a:buFont typeface="+mj-lt"/>
              <a:buAutoNum type="arabicPeriod"/>
            </a:pPr>
            <a:endParaRPr lang="ro-RO" sz="9600" dirty="0" smtClean="0">
              <a:latin typeface="Times New Roman" panose="02020603050405020304" pitchFamily="18" charset="0"/>
              <a:cs typeface="Times New Roman" panose="02020603050405020304" pitchFamily="18" charset="0"/>
            </a:endParaRPr>
          </a:p>
          <a:p>
            <a:pPr marL="0" indent="0" algn="just">
              <a:lnSpc>
                <a:spcPct val="170000"/>
              </a:lnSpc>
              <a:buNone/>
            </a:pPr>
            <a:endParaRPr lang="ro-RO" sz="9600" dirty="0" smtClean="0">
              <a:latin typeface="Times New Roman" panose="02020603050405020304" pitchFamily="18" charset="0"/>
              <a:cs typeface="Times New Roman" panose="02020603050405020304" pitchFamily="18" charset="0"/>
            </a:endParaRPr>
          </a:p>
          <a:p>
            <a:pPr marL="0" indent="0" algn="just">
              <a:lnSpc>
                <a:spcPct val="170000"/>
              </a:lnSpc>
              <a:buNone/>
            </a:pPr>
            <a:endParaRPr lang="ro-RO" sz="9600" dirty="0">
              <a:latin typeface="Times New Roman" panose="02020603050405020304" pitchFamily="18" charset="0"/>
              <a:cs typeface="Times New Roman" panose="02020603050405020304" pitchFamily="18" charset="0"/>
            </a:endParaRPr>
          </a:p>
          <a:p>
            <a:pPr marL="0" indent="0" algn="just">
              <a:lnSpc>
                <a:spcPct val="170000"/>
              </a:lnSpc>
              <a:buNone/>
            </a:pPr>
            <a:endParaRPr lang="ro-RO" sz="9600" dirty="0" smtClean="0">
              <a:latin typeface="Times New Roman" panose="02020603050405020304" pitchFamily="18" charset="0"/>
              <a:cs typeface="Times New Roman" panose="02020603050405020304" pitchFamily="18" charset="0"/>
            </a:endParaRPr>
          </a:p>
          <a:p>
            <a:pPr marL="361950" indent="-180975">
              <a:lnSpc>
                <a:spcPct val="170000"/>
              </a:lnSpc>
              <a:buNone/>
            </a:pPr>
            <a:r>
              <a:rPr lang="ro-RO" sz="9600" b="1" dirty="0" smtClean="0">
                <a:latin typeface="Times New Roman" panose="02020603050405020304" pitchFamily="18" charset="0"/>
                <a:cs typeface="Times New Roman" panose="02020603050405020304" pitchFamily="18" charset="0"/>
              </a:rPr>
              <a:t>2. </a:t>
            </a:r>
            <a:r>
              <a:rPr lang="en-US" sz="9600" b="1" dirty="0" smtClean="0">
                <a:latin typeface="Times New Roman" panose="02020603050405020304" pitchFamily="18" charset="0"/>
                <a:cs typeface="Times New Roman" panose="02020603050405020304" pitchFamily="18" charset="0"/>
              </a:rPr>
              <a:t>Law </a:t>
            </a:r>
            <a:r>
              <a:rPr lang="en-US" sz="9600" b="1" dirty="0">
                <a:latin typeface="Times New Roman" panose="02020603050405020304" pitchFamily="18" charset="0"/>
                <a:cs typeface="Times New Roman" panose="02020603050405020304" pitchFamily="18" charset="0"/>
              </a:rPr>
              <a:t>and </a:t>
            </a:r>
            <a:r>
              <a:rPr lang="en-US" sz="9600" b="1" dirty="0" err="1">
                <a:latin typeface="Times New Roman" panose="02020603050405020304" pitchFamily="18" charset="0"/>
                <a:cs typeface="Times New Roman" panose="02020603050405020304" pitchFamily="18" charset="0"/>
              </a:rPr>
              <a:t>Politology</a:t>
            </a:r>
            <a:r>
              <a:rPr lang="en-US" sz="9600" b="1" dirty="0">
                <a:latin typeface="Times New Roman" panose="02020603050405020304" pitchFamily="18" charset="0"/>
                <a:cs typeface="Times New Roman" panose="02020603050405020304" pitchFamily="18" charset="0"/>
              </a:rPr>
              <a:t> </a:t>
            </a:r>
            <a:r>
              <a:rPr lang="ro-RO" sz="7200" dirty="0">
                <a:latin typeface="Times New Roman" panose="02020603050405020304" pitchFamily="18" charset="0"/>
                <a:cs typeface="Times New Roman" panose="02020603050405020304" pitchFamily="18" charset="0"/>
              </a:rPr>
              <a:t>(profilul: drept, științe </a:t>
            </a:r>
            <a:r>
              <a:rPr lang="ro-RO" sz="7200" dirty="0" smtClean="0">
                <a:latin typeface="Times New Roman" panose="02020603050405020304" pitchFamily="18" charset="0"/>
                <a:cs typeface="Times New Roman" panose="02020603050405020304" pitchFamily="18" charset="0"/>
              </a:rPr>
              <a:t>politice).</a:t>
            </a:r>
          </a:p>
          <a:p>
            <a:pPr marL="361950" indent="-180975">
              <a:lnSpc>
                <a:spcPct val="170000"/>
              </a:lnSpc>
              <a:buNone/>
            </a:pPr>
            <a:endParaRPr lang="ro-RO" sz="7200" dirty="0" smtClean="0">
              <a:latin typeface="Times New Roman" panose="02020603050405020304" pitchFamily="18" charset="0"/>
              <a:cs typeface="Times New Roman" panose="02020603050405020304" pitchFamily="18" charset="0"/>
            </a:endParaRPr>
          </a:p>
          <a:p>
            <a:pPr marL="361950" indent="-180975">
              <a:lnSpc>
                <a:spcPct val="170000"/>
              </a:lnSpc>
              <a:buNone/>
            </a:pPr>
            <a:r>
              <a:rPr lang="ro-RO" sz="9600" b="1" dirty="0" smtClean="0">
                <a:latin typeface="Times New Roman" panose="02020603050405020304" pitchFamily="18" charset="0"/>
                <a:cs typeface="Times New Roman" panose="02020603050405020304" pitchFamily="18" charset="0"/>
              </a:rPr>
              <a:t>3. Revista </a:t>
            </a:r>
            <a:r>
              <a:rPr lang="ro-RO" sz="9600" b="1" dirty="0">
                <a:latin typeface="Times New Roman" panose="02020603050405020304" pitchFamily="18" charset="0"/>
                <a:cs typeface="Times New Roman" panose="02020603050405020304" pitchFamily="18" charset="0"/>
              </a:rPr>
              <a:t>moldovenească de drept internațional și relații internaționale</a:t>
            </a:r>
            <a:r>
              <a:rPr lang="ro-RO" sz="9600" dirty="0">
                <a:latin typeface="Times New Roman" panose="02020603050405020304" pitchFamily="18" charset="0"/>
                <a:cs typeface="Times New Roman" panose="02020603050405020304" pitchFamily="18" charset="0"/>
              </a:rPr>
              <a:t> </a:t>
            </a:r>
            <a:r>
              <a:rPr lang="ro-RO" sz="7200" dirty="0">
                <a:latin typeface="Times New Roman" panose="02020603050405020304" pitchFamily="18" charset="0"/>
                <a:cs typeface="Times New Roman" panose="02020603050405020304" pitchFamily="18" charset="0"/>
              </a:rPr>
              <a:t>(profilul: drept, științe politice</a:t>
            </a:r>
            <a:r>
              <a:rPr lang="ro-RO" sz="7200" dirty="0" smtClean="0">
                <a:latin typeface="Times New Roman" panose="02020603050405020304" pitchFamily="18" charset="0"/>
                <a:cs typeface="Times New Roman" panose="02020603050405020304" pitchFamily="18" charset="0"/>
              </a:rPr>
              <a:t>) – indexată ISI (factor de impact </a:t>
            </a:r>
            <a:r>
              <a:rPr lang="ro-RO" sz="7200" b="1" dirty="0" smtClean="0">
                <a:latin typeface="Times New Roman" panose="02020603050405020304" pitchFamily="18" charset="0"/>
                <a:cs typeface="Times New Roman" panose="02020603050405020304" pitchFamily="18" charset="0"/>
              </a:rPr>
              <a:t>0,845</a:t>
            </a:r>
            <a:r>
              <a:rPr lang="ro-RO" sz="7200" dirty="0" smtClean="0">
                <a:latin typeface="Times New Roman" panose="02020603050405020304" pitchFamily="18" charset="0"/>
                <a:cs typeface="Times New Roman" panose="02020603050405020304" pitchFamily="18" charset="0"/>
              </a:rPr>
              <a:t>).</a:t>
            </a:r>
            <a:endParaRPr lang="ro-RO" sz="7200" dirty="0">
              <a:latin typeface="Times New Roman" panose="02020603050405020304" pitchFamily="18" charset="0"/>
              <a:cs typeface="Times New Roman" panose="02020603050405020304" pitchFamily="18" charset="0"/>
            </a:endParaRPr>
          </a:p>
          <a:p>
            <a:pPr marL="0" indent="0">
              <a:buNone/>
            </a:pPr>
            <a:endParaRPr lang="ro-RO"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833378"/>
            <a:ext cx="2515024"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783891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1270773"/>
            <a:ext cx="2029596" cy="2971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3311649"/>
            <a:ext cx="1719292" cy="2510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8326" y="3887458"/>
            <a:ext cx="1658409" cy="24016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35912" y="1268760"/>
            <a:ext cx="2655472"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35912" y="4298467"/>
            <a:ext cx="1622425"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u 1"/>
          <p:cNvSpPr>
            <a:spLocks noGrp="1"/>
          </p:cNvSpPr>
          <p:nvPr>
            <p:ph type="title"/>
          </p:nvPr>
        </p:nvSpPr>
        <p:spPr>
          <a:xfrm>
            <a:off x="457200" y="0"/>
            <a:ext cx="8229600" cy="1340768"/>
          </a:xfrm>
        </p:spPr>
        <p:txBody>
          <a:bodyPr>
            <a:normAutofit/>
          </a:bodyPr>
          <a:lstStyle/>
          <a:p>
            <a:r>
              <a:rPr lang="ro-RO" sz="3600" b="1" dirty="0">
                <a:latin typeface="Times New Roman" panose="02020603050405020304" pitchFamily="18" charset="0"/>
                <a:cs typeface="Times New Roman" panose="02020603050405020304" pitchFamily="18" charset="0"/>
              </a:rPr>
              <a:t>REVISTE EDITATE de ICJP al AȘM</a:t>
            </a:r>
            <a:br>
              <a:rPr lang="ro-RO" sz="3600" b="1" dirty="0">
                <a:latin typeface="Times New Roman" panose="02020603050405020304" pitchFamily="18" charset="0"/>
                <a:cs typeface="Times New Roman" panose="02020603050405020304" pitchFamily="18" charset="0"/>
              </a:rPr>
            </a:br>
            <a:r>
              <a:rPr lang="ro-RO" sz="3200" dirty="0">
                <a:latin typeface="Times New Roman" panose="02020603050405020304" pitchFamily="18" charset="0"/>
                <a:cs typeface="Times New Roman" panose="02020603050405020304" pitchFamily="18" charset="0"/>
              </a:rPr>
              <a:t>în anul </a:t>
            </a:r>
            <a:r>
              <a:rPr lang="ro-RO" sz="3200" dirty="0" smtClean="0">
                <a:latin typeface="Times New Roman" panose="02020603050405020304" pitchFamily="18" charset="0"/>
                <a:cs typeface="Times New Roman" panose="02020603050405020304" pitchFamily="18" charset="0"/>
              </a:rPr>
              <a:t>2017</a:t>
            </a:r>
            <a:endParaRPr lang="ro-RO" sz="3200" dirty="0"/>
          </a:p>
        </p:txBody>
      </p:sp>
      <p:pic>
        <p:nvPicPr>
          <p:cNvPr id="4104"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54687" y="1530190"/>
            <a:ext cx="3362450" cy="2377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63648" y="3858254"/>
            <a:ext cx="1630363"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87871" y="3707904"/>
            <a:ext cx="2115458" cy="2876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04249" y="2320117"/>
            <a:ext cx="1804944" cy="2530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47318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0" y="44624"/>
            <a:ext cx="9144000" cy="1080120"/>
          </a:xfrm>
        </p:spPr>
        <p:txBody>
          <a:bodyPr>
            <a:normAutofit/>
          </a:bodyPr>
          <a:lstStyle/>
          <a:p>
            <a:r>
              <a:rPr lang="ro-RO" sz="2800" b="1" dirty="0" smtClean="0">
                <a:latin typeface="Times New Roman" panose="02020603050405020304" pitchFamily="18" charset="0"/>
                <a:cs typeface="Times New Roman" panose="02020603050405020304" pitchFamily="18" charset="0"/>
              </a:rPr>
              <a:t>PREGĂTIREA CADRELOR ȘTIINȚIFICE</a:t>
            </a:r>
            <a:endParaRPr lang="ro-RO" sz="2800" b="1"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457200" y="1268760"/>
            <a:ext cx="8229600" cy="4857403"/>
          </a:xfrm>
        </p:spPr>
        <p:txBody>
          <a:bodyPr>
            <a:normAutofit/>
          </a:bodyPr>
          <a:lstStyle/>
          <a:p>
            <a:pPr marL="0" indent="0" algn="just">
              <a:buNone/>
              <a:tabLst>
                <a:tab pos="542925" algn="l"/>
              </a:tabLst>
            </a:pPr>
            <a:r>
              <a:rPr lang="ro-RO" sz="1600" dirty="0" smtClean="0">
                <a:latin typeface="Times New Roman" panose="02020603050405020304" pitchFamily="18" charset="0"/>
                <a:cs typeface="Times New Roman" panose="02020603050405020304" pitchFamily="18" charset="0"/>
              </a:rPr>
              <a:t>	</a:t>
            </a:r>
            <a:r>
              <a:rPr lang="ro-RO" sz="1800" dirty="0" smtClean="0">
                <a:latin typeface="Times New Roman" panose="02020603050405020304" pitchFamily="18" charset="0"/>
                <a:cs typeface="Times New Roman" panose="02020603050405020304" pitchFamily="18" charset="0"/>
              </a:rPr>
              <a:t>În 2017, </a:t>
            </a:r>
            <a:r>
              <a:rPr lang="ro-RO" sz="1800" dirty="0">
                <a:latin typeface="Times New Roman" panose="02020603050405020304" pitchFamily="18" charset="0"/>
                <a:cs typeface="Times New Roman" panose="02020603050405020304" pitchFamily="18" charset="0"/>
              </a:rPr>
              <a:t>în </a:t>
            </a:r>
            <a:r>
              <a:rPr lang="ro-RO" sz="1800" dirty="0" smtClean="0">
                <a:latin typeface="Times New Roman" panose="02020603050405020304" pitchFamily="18" charset="0"/>
                <a:cs typeface="Times New Roman" panose="02020603050405020304" pitchFamily="18" charset="0"/>
              </a:rPr>
              <a:t>ȘD ”</a:t>
            </a:r>
            <a:r>
              <a:rPr lang="ro-RO" sz="1800" b="1" i="1" dirty="0" smtClean="0">
                <a:latin typeface="Times New Roman" panose="02020603050405020304" pitchFamily="18" charset="0"/>
                <a:cs typeface="Times New Roman" panose="02020603050405020304" pitchFamily="18" charset="0"/>
              </a:rPr>
              <a:t>Științe </a:t>
            </a:r>
            <a:r>
              <a:rPr lang="ro-RO" sz="1800" b="1" i="1" dirty="0">
                <a:latin typeface="Times New Roman" panose="02020603050405020304" pitchFamily="18" charset="0"/>
                <a:cs typeface="Times New Roman" panose="02020603050405020304" pitchFamily="18" charset="0"/>
              </a:rPr>
              <a:t>Juridice, Politice și Sociologice</a:t>
            </a:r>
            <a:r>
              <a:rPr lang="ro-RO" sz="1800" dirty="0" smtClean="0">
                <a:latin typeface="Times New Roman" panose="02020603050405020304" pitchFamily="18" charset="0"/>
                <a:cs typeface="Times New Roman" panose="02020603050405020304" pitchFamily="18" charset="0"/>
              </a:rPr>
              <a:t>” </a:t>
            </a:r>
            <a:r>
              <a:rPr lang="ro-RO" sz="1800" dirty="0">
                <a:latin typeface="Times New Roman" panose="02020603050405020304" pitchFamily="18" charset="0"/>
                <a:cs typeface="Times New Roman" panose="02020603050405020304" pitchFamily="18" charset="0"/>
              </a:rPr>
              <a:t>cu </a:t>
            </a:r>
            <a:r>
              <a:rPr lang="ro-RO" sz="2000" b="1" dirty="0" smtClean="0">
                <a:latin typeface="Times New Roman" panose="02020603050405020304" pitchFamily="18" charset="0"/>
                <a:cs typeface="Times New Roman" panose="02020603050405020304" pitchFamily="18" charset="0"/>
              </a:rPr>
              <a:t>35</a:t>
            </a:r>
            <a:r>
              <a:rPr lang="ro-RO" sz="1800" b="1" dirty="0" smtClean="0">
                <a:latin typeface="Times New Roman" panose="02020603050405020304" pitchFamily="18" charset="0"/>
                <a:cs typeface="Times New Roman" panose="02020603050405020304" pitchFamily="18" charset="0"/>
              </a:rPr>
              <a:t> </a:t>
            </a:r>
            <a:r>
              <a:rPr lang="ro-RO" sz="1800" dirty="0">
                <a:latin typeface="Times New Roman" panose="02020603050405020304" pitchFamily="18" charset="0"/>
                <a:cs typeface="Times New Roman" panose="02020603050405020304" pitchFamily="18" charset="0"/>
              </a:rPr>
              <a:t>de </a:t>
            </a:r>
            <a:r>
              <a:rPr lang="ro-RO" sz="1800" dirty="0" smtClean="0">
                <a:latin typeface="Times New Roman" panose="02020603050405020304" pitchFamily="18" charset="0"/>
                <a:cs typeface="Times New Roman" panose="02020603050405020304" pitchFamily="18" charset="0"/>
              </a:rPr>
              <a:t>doctoranzi, din care fac parte ICJP, </a:t>
            </a:r>
            <a:r>
              <a:rPr lang="ro-RO" sz="1800" dirty="0">
                <a:latin typeface="Times New Roman" panose="02020603050405020304" pitchFamily="18" charset="0"/>
                <a:cs typeface="Times New Roman" panose="02020603050405020304" pitchFamily="18" charset="0"/>
              </a:rPr>
              <a:t>UnAȘM, </a:t>
            </a:r>
            <a:r>
              <a:rPr lang="ro-RO" sz="1800" dirty="0" smtClean="0">
                <a:latin typeface="Times New Roman" panose="02020603050405020304" pitchFamily="18" charset="0"/>
                <a:cs typeface="Times New Roman" panose="02020603050405020304" pitchFamily="18" charset="0"/>
              </a:rPr>
              <a:t>U.S. ”B.P. </a:t>
            </a:r>
            <a:r>
              <a:rPr lang="ro-RO" sz="1800" dirty="0">
                <a:latin typeface="Times New Roman" panose="02020603050405020304" pitchFamily="18" charset="0"/>
                <a:cs typeface="Times New Roman" panose="02020603050405020304" pitchFamily="18" charset="0"/>
              </a:rPr>
              <a:t>Hașdeu” </a:t>
            </a:r>
            <a:r>
              <a:rPr lang="ro-RO" sz="1800" dirty="0" smtClean="0">
                <a:latin typeface="Times New Roman" panose="02020603050405020304" pitchFamily="18" charset="0"/>
                <a:cs typeface="Times New Roman" panose="02020603050405020304" pitchFamily="18" charset="0"/>
              </a:rPr>
              <a:t>Cahul </a:t>
            </a:r>
            <a:r>
              <a:rPr lang="ro-RO" sz="1800" dirty="0">
                <a:latin typeface="Times New Roman" panose="02020603050405020304" pitchFamily="18" charset="0"/>
                <a:cs typeface="Times New Roman" panose="02020603050405020304" pitchFamily="18" charset="0"/>
              </a:rPr>
              <a:t>și </a:t>
            </a:r>
            <a:r>
              <a:rPr lang="ro-RO" sz="1800" dirty="0" smtClean="0">
                <a:latin typeface="Times New Roman" panose="02020603050405020304" pitchFamily="18" charset="0"/>
                <a:cs typeface="Times New Roman" panose="02020603050405020304" pitchFamily="18" charset="0"/>
              </a:rPr>
              <a:t>U.S. ”A. Russo” Bălți, au fost susținute </a:t>
            </a:r>
            <a:r>
              <a:rPr lang="ro-RO" sz="2000" b="1" dirty="0" smtClean="0">
                <a:solidFill>
                  <a:srgbClr val="FF0000"/>
                </a:solidFill>
                <a:latin typeface="Times New Roman" panose="02020603050405020304" pitchFamily="18" charset="0"/>
                <a:cs typeface="Times New Roman" panose="02020603050405020304" pitchFamily="18" charset="0"/>
              </a:rPr>
              <a:t>7 </a:t>
            </a:r>
            <a:r>
              <a:rPr lang="ro-RO" sz="1800" dirty="0" smtClean="0">
                <a:latin typeface="Times New Roman" panose="02020603050405020304" pitchFamily="18" charset="0"/>
                <a:cs typeface="Times New Roman" panose="02020603050405020304" pitchFamily="18" charset="0"/>
              </a:rPr>
              <a:t>teze </a:t>
            </a:r>
            <a:r>
              <a:rPr lang="ro-RO" sz="1800" dirty="0">
                <a:latin typeface="Times New Roman" panose="02020603050405020304" pitchFamily="18" charset="0"/>
                <a:cs typeface="Times New Roman" panose="02020603050405020304" pitchFamily="18" charset="0"/>
              </a:rPr>
              <a:t>de doctor și </a:t>
            </a:r>
            <a:r>
              <a:rPr lang="ro-RO" sz="2000" b="1" dirty="0">
                <a:solidFill>
                  <a:srgbClr val="FF0000"/>
                </a:solidFill>
                <a:latin typeface="Times New Roman" panose="02020603050405020304" pitchFamily="18" charset="0"/>
                <a:cs typeface="Times New Roman" panose="02020603050405020304" pitchFamily="18" charset="0"/>
              </a:rPr>
              <a:t>1</a:t>
            </a:r>
            <a:r>
              <a:rPr lang="en-US" sz="1800" b="1" dirty="0">
                <a:latin typeface="Times New Roman" panose="02020603050405020304" pitchFamily="18" charset="0"/>
                <a:cs typeface="Times New Roman" panose="02020603050405020304" pitchFamily="18" charset="0"/>
              </a:rPr>
              <a:t> </a:t>
            </a:r>
            <a:r>
              <a:rPr lang="ro-RO" sz="1800" dirty="0">
                <a:latin typeface="Times New Roman" panose="02020603050405020304" pitchFamily="18" charset="0"/>
                <a:cs typeface="Times New Roman" panose="02020603050405020304" pitchFamily="18" charset="0"/>
              </a:rPr>
              <a:t>de doctor </a:t>
            </a:r>
            <a:r>
              <a:rPr lang="ro-RO" sz="1800" dirty="0" smtClean="0">
                <a:latin typeface="Times New Roman" panose="02020603050405020304" pitchFamily="18" charset="0"/>
                <a:cs typeface="Times New Roman" panose="02020603050405020304" pitchFamily="18" charset="0"/>
              </a:rPr>
              <a:t>habilitat.</a:t>
            </a:r>
          </a:p>
          <a:p>
            <a:pPr marL="0" indent="0">
              <a:buNone/>
            </a:pPr>
            <a:endParaRPr lang="ro-RO" dirty="0"/>
          </a:p>
        </p:txBody>
      </p:sp>
      <p:graphicFrame>
        <p:nvGraphicFramePr>
          <p:cNvPr id="4" name="Content Placeholder 3"/>
          <p:cNvGraphicFramePr>
            <a:graphicFrameLocks/>
          </p:cNvGraphicFramePr>
          <p:nvPr>
            <p:extLst>
              <p:ext uri="{D42A27DB-BD31-4B8C-83A1-F6EECF244321}">
                <p14:modId xmlns:p14="http://schemas.microsoft.com/office/powerpoint/2010/main" val="613005133"/>
              </p:ext>
            </p:extLst>
          </p:nvPr>
        </p:nvGraphicFramePr>
        <p:xfrm>
          <a:off x="467544" y="2276872"/>
          <a:ext cx="8568952" cy="4239352"/>
        </p:xfrm>
        <a:graphic>
          <a:graphicData uri="http://schemas.openxmlformats.org/drawingml/2006/chart">
            <c:chart xmlns:c="http://schemas.openxmlformats.org/drawingml/2006/chart" xmlns:r="http://schemas.openxmlformats.org/officeDocument/2006/relationships" r:id="rId2"/>
          </a:graphicData>
        </a:graphic>
      </p:graphicFrame>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663" y="2564904"/>
            <a:ext cx="2651663"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74998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0" y="260648"/>
            <a:ext cx="9144000" cy="1296144"/>
          </a:xfrm>
        </p:spPr>
        <p:txBody>
          <a:bodyPr>
            <a:normAutofit fontScale="90000"/>
          </a:bodyPr>
          <a:lstStyle/>
          <a:p>
            <a:r>
              <a:rPr lang="ro-RO" sz="2800" b="1" dirty="0" smtClean="0">
                <a:latin typeface="Times New Roman" panose="02020603050405020304" pitchFamily="18" charset="0"/>
                <a:cs typeface="Times New Roman" panose="02020603050405020304" pitchFamily="18" charset="0"/>
              </a:rPr>
              <a:t>COLABORAREA ȘTIINȚIFICĂ INTERNAȚIONALĂ</a:t>
            </a:r>
            <a:br>
              <a:rPr lang="ro-RO" sz="2800" b="1" dirty="0" smtClean="0">
                <a:latin typeface="Times New Roman" panose="02020603050405020304" pitchFamily="18" charset="0"/>
                <a:cs typeface="Times New Roman" panose="02020603050405020304" pitchFamily="18" charset="0"/>
              </a:rPr>
            </a:br>
            <a:r>
              <a:rPr lang="ro-RO" sz="900" b="1" dirty="0">
                <a:latin typeface="Times New Roman" panose="02020603050405020304" pitchFamily="18" charset="0"/>
                <a:cs typeface="Times New Roman" panose="02020603050405020304" pitchFamily="18" charset="0"/>
              </a:rPr>
              <a:t/>
            </a:r>
            <a:br>
              <a:rPr lang="ro-RO" sz="900" b="1" dirty="0">
                <a:latin typeface="Times New Roman" panose="02020603050405020304" pitchFamily="18" charset="0"/>
                <a:cs typeface="Times New Roman" panose="02020603050405020304" pitchFamily="18" charset="0"/>
              </a:rPr>
            </a:br>
            <a:r>
              <a:rPr lang="ro-RO" sz="900" b="1" dirty="0" smtClean="0">
                <a:latin typeface="Times New Roman" panose="02020603050405020304" pitchFamily="18" charset="0"/>
                <a:cs typeface="Times New Roman" panose="02020603050405020304" pitchFamily="18" charset="0"/>
              </a:rPr>
              <a:t/>
            </a:r>
            <a:br>
              <a:rPr lang="ro-RO" sz="900" b="1" dirty="0" smtClean="0">
                <a:latin typeface="Times New Roman" panose="02020603050405020304" pitchFamily="18" charset="0"/>
                <a:cs typeface="Times New Roman" panose="02020603050405020304" pitchFamily="18" charset="0"/>
              </a:rPr>
            </a:br>
            <a:r>
              <a:rPr lang="ro-RO" sz="900" b="1" dirty="0">
                <a:latin typeface="Times New Roman" panose="02020603050405020304" pitchFamily="18" charset="0"/>
                <a:cs typeface="Times New Roman" panose="02020603050405020304" pitchFamily="18" charset="0"/>
              </a:rPr>
              <a:t/>
            </a:r>
            <a:br>
              <a:rPr lang="ro-RO" sz="900" b="1" dirty="0">
                <a:latin typeface="Times New Roman" panose="02020603050405020304" pitchFamily="18" charset="0"/>
                <a:cs typeface="Times New Roman" panose="02020603050405020304" pitchFamily="18" charset="0"/>
              </a:rPr>
            </a:br>
            <a:r>
              <a:rPr lang="ro-RO" sz="2200" dirty="0" smtClean="0">
                <a:latin typeface="Times New Roman" panose="02020603050405020304" pitchFamily="18" charset="0"/>
                <a:cs typeface="Times New Roman" panose="02020603050405020304" pitchFamily="18" charset="0"/>
              </a:rPr>
              <a:t>În </a:t>
            </a:r>
            <a:r>
              <a:rPr lang="ro-RO" sz="2200" dirty="0">
                <a:latin typeface="Times New Roman" panose="02020603050405020304" pitchFamily="18" charset="0"/>
                <a:cs typeface="Times New Roman" panose="02020603050405020304" pitchFamily="18" charset="0"/>
              </a:rPr>
              <a:t>anul 2017 au fost depuse pentru evaluare </a:t>
            </a:r>
            <a:r>
              <a:rPr lang="ro-RO" sz="2200" b="1" dirty="0">
                <a:solidFill>
                  <a:srgbClr val="FF0000"/>
                </a:solidFill>
                <a:latin typeface="Times New Roman" panose="02020603050405020304" pitchFamily="18" charset="0"/>
                <a:cs typeface="Times New Roman" panose="02020603050405020304" pitchFamily="18" charset="0"/>
              </a:rPr>
              <a:t>3</a:t>
            </a:r>
            <a:r>
              <a:rPr lang="ro-RO" sz="2200" dirty="0">
                <a:latin typeface="Times New Roman" panose="02020603050405020304" pitchFamily="18" charset="0"/>
                <a:cs typeface="Times New Roman" panose="02020603050405020304" pitchFamily="18" charset="0"/>
              </a:rPr>
              <a:t> propuneri de proiect H2020: </a:t>
            </a:r>
            <a:br>
              <a:rPr lang="ro-RO" sz="2200" dirty="0">
                <a:latin typeface="Times New Roman" panose="02020603050405020304" pitchFamily="18" charset="0"/>
                <a:cs typeface="Times New Roman" panose="02020603050405020304" pitchFamily="18" charset="0"/>
              </a:rPr>
            </a:br>
            <a:endParaRPr lang="ro-RO" sz="2200" b="1"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0" y="1700808"/>
            <a:ext cx="8913168" cy="4896544"/>
          </a:xfrm>
        </p:spPr>
        <p:txBody>
          <a:bodyPr numCol="2">
            <a:normAutofit fontScale="62500" lnSpcReduction="20000"/>
          </a:bodyPr>
          <a:lstStyle/>
          <a:p>
            <a:pPr indent="-161925" algn="just"/>
            <a:r>
              <a:rPr lang="en-US" dirty="0" smtClean="0">
                <a:latin typeface="Times New Roman" panose="02020603050405020304" pitchFamily="18" charset="0"/>
                <a:cs typeface="Times New Roman" panose="02020603050405020304" pitchFamily="18" charset="0"/>
              </a:rPr>
              <a:t>”</a:t>
            </a:r>
            <a:r>
              <a:rPr lang="en-US" b="1" i="1" dirty="0">
                <a:latin typeface="Times New Roman" panose="02020603050405020304" pitchFamily="18" charset="0"/>
                <a:cs typeface="Times New Roman" panose="02020603050405020304" pitchFamily="18" charset="0"/>
              </a:rPr>
              <a:t>Science Diplomacy in ENP</a:t>
            </a:r>
            <a:r>
              <a:rPr lang="en-US" dirty="0">
                <a:latin typeface="Times New Roman" panose="02020603050405020304" pitchFamily="18" charset="0"/>
                <a:cs typeface="Times New Roman" panose="02020603050405020304" pitchFamily="18" charset="0"/>
              </a:rPr>
              <a:t>”. Acronym: SCIDENP. Call: H2020-SC6-ENG-GLOBALLY-2016-2017. </a:t>
            </a:r>
            <a:r>
              <a:rPr lang="en-US" dirty="0" smtClean="0">
                <a:latin typeface="Times New Roman" panose="02020603050405020304" pitchFamily="18" charset="0"/>
                <a:cs typeface="Times New Roman" panose="02020603050405020304" pitchFamily="18" charset="0"/>
              </a:rPr>
              <a:t>Action</a:t>
            </a:r>
            <a:r>
              <a:rPr lang="en-US" dirty="0">
                <a:latin typeface="Times New Roman" panose="02020603050405020304" pitchFamily="18" charset="0"/>
                <a:cs typeface="Times New Roman" panose="02020603050405020304" pitchFamily="18" charset="0"/>
              </a:rPr>
              <a:t>: CSA. </a:t>
            </a:r>
            <a:r>
              <a:rPr lang="en-US" dirty="0" smtClean="0">
                <a:latin typeface="Times New Roman" panose="02020603050405020304" pitchFamily="18" charset="0"/>
                <a:cs typeface="Times New Roman" panose="02020603050405020304" pitchFamily="18" charset="0"/>
              </a:rPr>
              <a:t>Proposal</a:t>
            </a:r>
            <a:r>
              <a:rPr lang="ro-RO" dirty="0" smtClean="0">
                <a:latin typeface="Times New Roman" panose="02020603050405020304" pitchFamily="18" charset="0"/>
                <a:cs typeface="Times New Roman" panose="02020603050405020304" pitchFamily="18" charset="0"/>
              </a:rPr>
              <a:t> nr.</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770187. </a:t>
            </a:r>
            <a:r>
              <a:rPr lang="en-US" dirty="0" err="1" smtClean="0">
                <a:latin typeface="Times New Roman" panose="02020603050405020304" pitchFamily="18" charset="0"/>
                <a:cs typeface="Times New Roman" panose="02020603050405020304" pitchFamily="18" charset="0"/>
              </a:rPr>
              <a:t>Coord</a:t>
            </a:r>
            <a:r>
              <a:rPr lang="ro-RO"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UNIVERZITA KARLOVA - Czech </a:t>
            </a:r>
            <a:r>
              <a:rPr lang="en-US" dirty="0" smtClean="0">
                <a:latin typeface="Times New Roman" panose="02020603050405020304" pitchFamily="18" charset="0"/>
                <a:cs typeface="Times New Roman" panose="02020603050405020304" pitchFamily="18" charset="0"/>
              </a:rPr>
              <a:t>Republic</a:t>
            </a:r>
            <a:r>
              <a:rPr lang="ro-RO" dirty="0" smtClean="0">
                <a:latin typeface="Times New Roman" panose="02020603050405020304" pitchFamily="18" charset="0"/>
                <a:cs typeface="Times New Roman" panose="02020603050405020304" pitchFamily="18" charset="0"/>
              </a:rPr>
              <a:t>.</a:t>
            </a:r>
          </a:p>
          <a:p>
            <a:pPr indent="-161925" algn="just"/>
            <a:endParaRPr lang="ro-RO" sz="2600" dirty="0" smtClean="0">
              <a:latin typeface="Times New Roman" panose="02020603050405020304" pitchFamily="18" charset="0"/>
              <a:cs typeface="Times New Roman" panose="02020603050405020304" pitchFamily="18" charset="0"/>
            </a:endParaRPr>
          </a:p>
          <a:p>
            <a:pPr indent="-161925" algn="just"/>
            <a:endParaRPr lang="ro-RO" sz="2600" dirty="0" smtClean="0">
              <a:latin typeface="Times New Roman" panose="02020603050405020304" pitchFamily="18" charset="0"/>
              <a:cs typeface="Times New Roman" panose="02020603050405020304" pitchFamily="18" charset="0"/>
            </a:endParaRPr>
          </a:p>
          <a:p>
            <a:pPr indent="-161925" algn="just"/>
            <a:r>
              <a:rPr lang="en-US" dirty="0" smtClean="0">
                <a:latin typeface="Times New Roman" panose="02020603050405020304" pitchFamily="18" charset="0"/>
                <a:cs typeface="Times New Roman" panose="02020603050405020304" pitchFamily="18" charset="0"/>
              </a:rPr>
              <a:t>”</a:t>
            </a:r>
            <a:r>
              <a:rPr lang="en-US" b="1" i="1" dirty="0">
                <a:latin typeface="Times New Roman" panose="02020603050405020304" pitchFamily="18" charset="0"/>
                <a:cs typeface="Times New Roman" panose="02020603050405020304" pitchFamily="18" charset="0"/>
              </a:rPr>
              <a:t>Exploring the European Union’s Capacity in Managing Risks, Providing Security and Fostering Peace: Values, Means, Synergic Action</a:t>
            </a:r>
            <a:r>
              <a:rPr lang="en-US"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A</a:t>
            </a:r>
            <a:r>
              <a:rPr lang="en-US" dirty="0" err="1" smtClean="0">
                <a:latin typeface="Times New Roman" panose="02020603050405020304" pitchFamily="18" charset="0"/>
                <a:cs typeface="Times New Roman" panose="02020603050405020304" pitchFamily="18" charset="0"/>
              </a:rPr>
              <a:t>cronym</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EURISK. Call: H2020-SC6-ENG-GLOBALLY-2016-201. </a:t>
            </a:r>
            <a:r>
              <a:rPr lang="en-US" dirty="0" smtClean="0">
                <a:latin typeface="Times New Roman" panose="02020603050405020304" pitchFamily="18" charset="0"/>
                <a:cs typeface="Times New Roman" panose="02020603050405020304" pitchFamily="18" charset="0"/>
              </a:rPr>
              <a:t>Action</a:t>
            </a:r>
            <a:r>
              <a:rPr lang="en-US" dirty="0">
                <a:latin typeface="Times New Roman" panose="02020603050405020304" pitchFamily="18" charset="0"/>
                <a:cs typeface="Times New Roman" panose="02020603050405020304" pitchFamily="18" charset="0"/>
              </a:rPr>
              <a:t>: RIA. Proposal </a:t>
            </a:r>
            <a:r>
              <a:rPr lang="en-US" dirty="0" smtClean="0">
                <a:latin typeface="Times New Roman" panose="02020603050405020304" pitchFamily="18" charset="0"/>
                <a:cs typeface="Times New Roman" panose="02020603050405020304" pitchFamily="18" charset="0"/>
              </a:rPr>
              <a:t>n</a:t>
            </a:r>
            <a:r>
              <a:rPr lang="ro-RO" dirty="0" smtClean="0">
                <a:latin typeface="Times New Roman" panose="02020603050405020304" pitchFamily="18" charset="0"/>
                <a:cs typeface="Times New Roman" panose="02020603050405020304" pitchFamily="18" charset="0"/>
              </a:rPr>
              <a:t>r.</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770627. </a:t>
            </a:r>
            <a:r>
              <a:rPr lang="en-US" dirty="0" err="1" smtClean="0">
                <a:latin typeface="Times New Roman" panose="02020603050405020304" pitchFamily="18" charset="0"/>
                <a:cs typeface="Times New Roman" panose="02020603050405020304" pitchFamily="18" charset="0"/>
              </a:rPr>
              <a:t>Coord</a:t>
            </a:r>
            <a:r>
              <a:rPr lang="ro-RO"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OTTO-VON-GUERICKE-UNIVERSITAET MAGDEBURG - Germany</a:t>
            </a:r>
            <a:r>
              <a:rPr lang="en-US" dirty="0" smtClean="0">
                <a:latin typeface="Times New Roman" panose="02020603050405020304" pitchFamily="18" charset="0"/>
                <a:cs typeface="Times New Roman" panose="02020603050405020304" pitchFamily="18" charset="0"/>
              </a:rPr>
              <a:t>. </a:t>
            </a:r>
            <a:endParaRPr lang="ro-RO" dirty="0" smtClean="0">
              <a:latin typeface="Times New Roman" panose="02020603050405020304" pitchFamily="18" charset="0"/>
              <a:cs typeface="Times New Roman" panose="02020603050405020304" pitchFamily="18" charset="0"/>
            </a:endParaRPr>
          </a:p>
          <a:p>
            <a:pPr indent="-161925" algn="just"/>
            <a:endParaRPr lang="ro-RO" sz="1600" dirty="0" smtClean="0">
              <a:latin typeface="Times New Roman" panose="02020603050405020304" pitchFamily="18" charset="0"/>
              <a:cs typeface="Times New Roman" panose="02020603050405020304" pitchFamily="18" charset="0"/>
            </a:endParaRPr>
          </a:p>
          <a:p>
            <a:pPr indent="-161925" algn="just"/>
            <a:endParaRPr lang="ro-RO" sz="1600" dirty="0" smtClean="0">
              <a:latin typeface="Times New Roman" panose="02020603050405020304" pitchFamily="18" charset="0"/>
              <a:cs typeface="Times New Roman" panose="02020603050405020304" pitchFamily="18" charset="0"/>
            </a:endParaRPr>
          </a:p>
          <a:p>
            <a:pPr indent="-161925" algn="just"/>
            <a:endParaRPr lang="ro-RO" sz="1600" dirty="0">
              <a:latin typeface="Times New Roman" panose="02020603050405020304" pitchFamily="18" charset="0"/>
              <a:cs typeface="Times New Roman" panose="02020603050405020304" pitchFamily="18" charset="0"/>
            </a:endParaRPr>
          </a:p>
          <a:p>
            <a:pPr indent="-161925" algn="just"/>
            <a:endParaRPr lang="ro-RO" sz="1600" dirty="0" smtClean="0">
              <a:latin typeface="Times New Roman" panose="02020603050405020304" pitchFamily="18" charset="0"/>
              <a:cs typeface="Times New Roman" panose="02020603050405020304" pitchFamily="18" charset="0"/>
            </a:endParaRPr>
          </a:p>
          <a:p>
            <a:pPr indent="-161925" algn="just"/>
            <a:endParaRPr lang="ro-RO" sz="1600" dirty="0">
              <a:latin typeface="Times New Roman" panose="02020603050405020304" pitchFamily="18" charset="0"/>
              <a:cs typeface="Times New Roman" panose="02020603050405020304" pitchFamily="18" charset="0"/>
            </a:endParaRPr>
          </a:p>
          <a:p>
            <a:pPr indent="-161925" algn="just"/>
            <a:endParaRPr lang="ro-RO" sz="1600" dirty="0" smtClean="0">
              <a:latin typeface="Times New Roman" panose="02020603050405020304" pitchFamily="18" charset="0"/>
              <a:cs typeface="Times New Roman" panose="02020603050405020304" pitchFamily="18" charset="0"/>
            </a:endParaRPr>
          </a:p>
          <a:p>
            <a:pPr indent="-161925" algn="just"/>
            <a:endParaRPr lang="ro-RO" sz="1600" dirty="0">
              <a:latin typeface="Times New Roman" panose="02020603050405020304" pitchFamily="18" charset="0"/>
              <a:cs typeface="Times New Roman" panose="02020603050405020304" pitchFamily="18" charset="0"/>
            </a:endParaRPr>
          </a:p>
          <a:p>
            <a:pPr indent="-161925" algn="just"/>
            <a:endParaRPr lang="ro-RO" sz="1600" dirty="0" smtClean="0">
              <a:latin typeface="Times New Roman" panose="02020603050405020304" pitchFamily="18" charset="0"/>
              <a:cs typeface="Times New Roman" panose="02020603050405020304" pitchFamily="18" charset="0"/>
            </a:endParaRPr>
          </a:p>
          <a:p>
            <a:pPr indent="-161925" algn="just"/>
            <a:endParaRPr lang="ro-RO" sz="1900" dirty="0" smtClean="0">
              <a:latin typeface="Times New Roman" panose="02020603050405020304" pitchFamily="18" charset="0"/>
              <a:cs typeface="Times New Roman" panose="02020603050405020304" pitchFamily="18" charset="0"/>
            </a:endParaRPr>
          </a:p>
          <a:p>
            <a:pPr indent="-161925" algn="just"/>
            <a:endParaRPr lang="ro-RO" sz="2200" dirty="0">
              <a:latin typeface="Times New Roman" panose="02020603050405020304" pitchFamily="18" charset="0"/>
              <a:cs typeface="Times New Roman" panose="02020603050405020304" pitchFamily="18" charset="0"/>
            </a:endParaRPr>
          </a:p>
          <a:p>
            <a:pPr indent="-161925" algn="just"/>
            <a:endParaRPr lang="ro-RO" sz="2200" dirty="0" smtClean="0">
              <a:latin typeface="Times New Roman" panose="02020603050405020304" pitchFamily="18" charset="0"/>
              <a:cs typeface="Times New Roman" panose="02020603050405020304" pitchFamily="18" charset="0"/>
            </a:endParaRPr>
          </a:p>
          <a:p>
            <a:pPr indent="-161925" algn="just"/>
            <a:endParaRPr lang="ro-RO" sz="2200" dirty="0">
              <a:latin typeface="Times New Roman" panose="02020603050405020304" pitchFamily="18" charset="0"/>
              <a:cs typeface="Times New Roman" panose="02020603050405020304" pitchFamily="18" charset="0"/>
            </a:endParaRPr>
          </a:p>
          <a:p>
            <a:pPr indent="-161925" algn="just"/>
            <a:endParaRPr lang="ro-RO" sz="1900" dirty="0" smtClean="0">
              <a:latin typeface="Times New Roman" panose="02020603050405020304" pitchFamily="18" charset="0"/>
              <a:cs typeface="Times New Roman" panose="02020603050405020304" pitchFamily="18" charset="0"/>
            </a:endParaRPr>
          </a:p>
          <a:p>
            <a:pPr indent="-161925" algn="just"/>
            <a:endParaRPr lang="ro-RO" sz="1900" dirty="0" smtClean="0">
              <a:latin typeface="Times New Roman" panose="02020603050405020304" pitchFamily="18" charset="0"/>
              <a:cs typeface="Times New Roman" panose="02020603050405020304" pitchFamily="18" charset="0"/>
            </a:endParaRPr>
          </a:p>
          <a:p>
            <a:pPr indent="-161925" algn="just"/>
            <a:endParaRPr lang="ro-RO" sz="1900" dirty="0">
              <a:latin typeface="Times New Roman" panose="02020603050405020304" pitchFamily="18" charset="0"/>
              <a:cs typeface="Times New Roman" panose="02020603050405020304" pitchFamily="18" charset="0"/>
            </a:endParaRPr>
          </a:p>
          <a:p>
            <a:pPr indent="-161925" algn="just"/>
            <a:r>
              <a:rPr lang="en-US" dirty="0" smtClean="0">
                <a:latin typeface="Times New Roman" panose="02020603050405020304" pitchFamily="18" charset="0"/>
                <a:cs typeface="Times New Roman" panose="02020603050405020304" pitchFamily="18" charset="0"/>
              </a:rPr>
              <a:t>”</a:t>
            </a:r>
            <a:r>
              <a:rPr lang="en-US" b="1" i="1" dirty="0" err="1" smtClean="0">
                <a:latin typeface="Times New Roman" panose="02020603050405020304" pitchFamily="18" charset="0"/>
                <a:cs typeface="Times New Roman" panose="02020603050405020304" pitchFamily="18" charset="0"/>
              </a:rPr>
              <a:t>Eu-Neighborhoo</a:t>
            </a:r>
            <a:r>
              <a:rPr lang="ro-RO" b="1" i="1" dirty="0" smtClean="0">
                <a:latin typeface="Times New Roman" panose="02020603050405020304" pitchFamily="18" charset="0"/>
                <a:cs typeface="Times New Roman" panose="02020603050405020304" pitchFamily="18" charset="0"/>
              </a:rPr>
              <a:t>d</a:t>
            </a:r>
            <a:r>
              <a:rPr lang="en-US" b="1" i="1" dirty="0" smtClean="0">
                <a:latin typeface="Times New Roman" panose="02020603050405020304" pitchFamily="18" charset="0"/>
                <a:cs typeface="Times New Roman" panose="02020603050405020304" pitchFamily="18" charset="0"/>
              </a:rPr>
              <a:t> </a:t>
            </a:r>
            <a:r>
              <a:rPr lang="en-US" b="1" i="1" dirty="0" err="1">
                <a:latin typeface="Times New Roman" panose="02020603050405020304" pitchFamily="18" charset="0"/>
                <a:cs typeface="Times New Roman" panose="02020603050405020304" pitchFamily="18" charset="0"/>
              </a:rPr>
              <a:t>Optimisation</a:t>
            </a:r>
            <a:r>
              <a:rPr lang="en-US" b="1" i="1" dirty="0">
                <a:latin typeface="Times New Roman" panose="02020603050405020304" pitchFamily="18" charset="0"/>
                <a:cs typeface="Times New Roman" panose="02020603050405020304" pitchFamily="18" charset="0"/>
              </a:rPr>
              <a:t> of Relations with Science-diplomacy Endorsement</a:t>
            </a:r>
            <a:r>
              <a:rPr lang="en-US"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A</a:t>
            </a:r>
            <a:r>
              <a:rPr lang="en-US" dirty="0" err="1" smtClean="0">
                <a:latin typeface="Times New Roman" panose="02020603050405020304" pitchFamily="18" charset="0"/>
                <a:cs typeface="Times New Roman" panose="02020603050405020304" pitchFamily="18" charset="0"/>
              </a:rPr>
              <a:t>cronym</a:t>
            </a:r>
            <a:r>
              <a:rPr lang="en-US" dirty="0">
                <a:latin typeface="Times New Roman" panose="02020603050405020304" pitchFamily="18" charset="0"/>
                <a:cs typeface="Times New Roman" panose="02020603050405020304" pitchFamily="18" charset="0"/>
              </a:rPr>
              <a:t>: ENDORSE. Call: H2020-SC6-ENG-GLOBALLY-2016-2017. </a:t>
            </a:r>
            <a:r>
              <a:rPr lang="en-US" dirty="0" smtClean="0">
                <a:latin typeface="Times New Roman" panose="02020603050405020304" pitchFamily="18" charset="0"/>
                <a:cs typeface="Times New Roman" panose="02020603050405020304" pitchFamily="18" charset="0"/>
              </a:rPr>
              <a:t>Action</a:t>
            </a:r>
            <a:r>
              <a:rPr lang="en-US" dirty="0">
                <a:latin typeface="Times New Roman" panose="02020603050405020304" pitchFamily="18" charset="0"/>
                <a:cs typeface="Times New Roman" panose="02020603050405020304" pitchFamily="18" charset="0"/>
              </a:rPr>
              <a:t>: CSA. Proposal </a:t>
            </a:r>
            <a:r>
              <a:rPr lang="ro-RO" dirty="0" smtClean="0">
                <a:latin typeface="Times New Roman" panose="02020603050405020304" pitchFamily="18" charset="0"/>
                <a:cs typeface="Times New Roman" panose="02020603050405020304" pitchFamily="18" charset="0"/>
              </a:rPr>
              <a:t>nr.</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770135. </a:t>
            </a:r>
            <a:r>
              <a:rPr lang="en-US" dirty="0" err="1" smtClean="0">
                <a:latin typeface="Times New Roman" panose="02020603050405020304" pitchFamily="18" charset="0"/>
                <a:cs typeface="Times New Roman" panose="02020603050405020304" pitchFamily="18" charset="0"/>
              </a:rPr>
              <a:t>Coord</a:t>
            </a:r>
            <a:r>
              <a:rPr lang="ro-RO"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UNIMED - UNIONE DELLE UNIVERSITA DEL MEDITTERANEO - Italy. </a:t>
            </a:r>
            <a:endParaRPr lang="ro-RO" dirty="0" smtClean="0">
              <a:latin typeface="Times New Roman" panose="02020603050405020304" pitchFamily="18" charset="0"/>
              <a:cs typeface="Times New Roman" panose="02020603050405020304" pitchFamily="18" charset="0"/>
            </a:endParaRPr>
          </a:p>
          <a:p>
            <a:pPr algn="just"/>
            <a:endParaRPr lang="ro-RO" sz="1100" dirty="0">
              <a:latin typeface="Times New Roman" panose="02020603050405020304" pitchFamily="18" charset="0"/>
              <a:cs typeface="Times New Roman" panose="02020603050405020304" pitchFamily="18" charset="0"/>
            </a:endParaRPr>
          </a:p>
          <a:p>
            <a:pPr marL="266700" indent="0" algn="ctr">
              <a:buNone/>
            </a:pPr>
            <a:r>
              <a:rPr lang="ro-RO" sz="2000" dirty="0" smtClean="0">
                <a:latin typeface="Times New Roman" panose="02020603050405020304" pitchFamily="18" charset="0"/>
                <a:cs typeface="Times New Roman" panose="02020603050405020304" pitchFamily="18" charset="0"/>
              </a:rPr>
              <a:t>A fost acordat </a:t>
            </a:r>
            <a:r>
              <a:rPr lang="fr-FR" sz="2000" dirty="0" smtClean="0">
                <a:latin typeface="Times New Roman" panose="02020603050405020304" pitchFamily="18" charset="0"/>
                <a:cs typeface="Times New Roman" panose="02020603050405020304" pitchFamily="18" charset="0"/>
              </a:rPr>
              <a:t>”Bonus </a:t>
            </a:r>
            <a:r>
              <a:rPr lang="fr-FR" sz="2000" dirty="0" err="1">
                <a:latin typeface="Times New Roman" panose="02020603050405020304" pitchFamily="18" charset="0"/>
                <a:cs typeface="Times New Roman" panose="02020603050405020304" pitchFamily="18" charset="0"/>
              </a:rPr>
              <a:t>European</a:t>
            </a:r>
            <a:r>
              <a:rPr lang="fr-FR" sz="2000" dirty="0" smtClean="0">
                <a:latin typeface="Times New Roman" panose="02020603050405020304" pitchFamily="18" charset="0"/>
                <a:cs typeface="Times New Roman" panose="02020603050405020304" pitchFamily="18" charset="0"/>
              </a:rPr>
              <a:t>”: </a:t>
            </a:r>
            <a:r>
              <a:rPr lang="fr-FR" sz="2000" b="1" dirty="0">
                <a:latin typeface="Times New Roman" panose="02020603050405020304" pitchFamily="18" charset="0"/>
                <a:cs typeface="Times New Roman" panose="02020603050405020304" pitchFamily="18" charset="0"/>
              </a:rPr>
              <a:t>25.000 </a:t>
            </a:r>
            <a:r>
              <a:rPr lang="fr-FR" sz="2000" b="1" dirty="0" smtClean="0">
                <a:latin typeface="Times New Roman" panose="02020603050405020304" pitchFamily="18" charset="0"/>
                <a:cs typeface="Times New Roman" panose="02020603050405020304" pitchFamily="18" charset="0"/>
              </a:rPr>
              <a:t>MDL</a:t>
            </a:r>
            <a:endParaRPr lang="ro-RO" sz="2000" dirty="0">
              <a:latin typeface="Times New Roman" panose="02020603050405020304" pitchFamily="18" charset="0"/>
              <a:cs typeface="Times New Roman" panose="02020603050405020304" pitchFamily="18" charset="0"/>
            </a:endParaRP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40" y="1700808"/>
            <a:ext cx="3847134" cy="2115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06354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a:xfrm>
            <a:off x="9525" y="0"/>
            <a:ext cx="9144000" cy="1556792"/>
          </a:xfrm>
        </p:spPr>
        <p:txBody>
          <a:bodyPr>
            <a:normAutofit/>
          </a:bodyPr>
          <a:lstStyle/>
          <a:p>
            <a:r>
              <a:rPr lang="ro-RO" sz="2800" b="1" dirty="0">
                <a:latin typeface="Times New Roman" panose="02020603050405020304" pitchFamily="18" charset="0"/>
                <a:cs typeface="Times New Roman" panose="02020603050405020304" pitchFamily="18" charset="0"/>
              </a:rPr>
              <a:t>COLABORAREA ȘTIINȚIFICĂ </a:t>
            </a:r>
            <a:r>
              <a:rPr lang="ro-RO" sz="2800" b="1" dirty="0" smtClean="0">
                <a:latin typeface="Times New Roman" panose="02020603050405020304" pitchFamily="18" charset="0"/>
                <a:cs typeface="Times New Roman" panose="02020603050405020304" pitchFamily="18" charset="0"/>
              </a:rPr>
              <a:t>INTERNAȚIONALĂ</a:t>
            </a:r>
            <a:br>
              <a:rPr lang="ro-RO" sz="2800" b="1" dirty="0" smtClean="0">
                <a:latin typeface="Times New Roman" panose="02020603050405020304" pitchFamily="18" charset="0"/>
                <a:cs typeface="Times New Roman" panose="02020603050405020304" pitchFamily="18" charset="0"/>
              </a:rPr>
            </a:br>
            <a:r>
              <a:rPr lang="ro-RO" sz="2800" b="1" dirty="0" smtClean="0">
                <a:latin typeface="Times New Roman" panose="02020603050405020304" pitchFamily="18" charset="0"/>
                <a:cs typeface="Times New Roman" panose="02020603050405020304" pitchFamily="18" charset="0"/>
              </a:rPr>
              <a:t>în 2017</a:t>
            </a:r>
            <a:endParaRPr lang="ro-RO" sz="2800" dirty="0"/>
          </a:p>
        </p:txBody>
      </p:sp>
      <p:sp>
        <p:nvSpPr>
          <p:cNvPr id="3" name="Subtitlu 2"/>
          <p:cNvSpPr>
            <a:spLocks noGrp="1"/>
          </p:cNvSpPr>
          <p:nvPr>
            <p:ph type="subTitle" idx="1"/>
          </p:nvPr>
        </p:nvSpPr>
        <p:spPr>
          <a:xfrm>
            <a:off x="179512" y="1484784"/>
            <a:ext cx="8784976" cy="5112568"/>
          </a:xfrm>
        </p:spPr>
        <p:txBody>
          <a:bodyPr numCol="2">
            <a:normAutofit fontScale="70000" lnSpcReduction="20000"/>
          </a:bodyPr>
          <a:lstStyle/>
          <a:p>
            <a:pPr marL="180975" indent="-180975" algn="just">
              <a:buFontTx/>
              <a:buChar char="-"/>
            </a:pPr>
            <a:r>
              <a:rPr lang="ro-RO" sz="2300" dirty="0" smtClean="0">
                <a:solidFill>
                  <a:schemeClr val="tx1"/>
                </a:solidFill>
                <a:latin typeface="Times New Roman" panose="02020603050405020304" pitchFamily="18" charset="0"/>
                <a:cs typeface="Times New Roman" panose="02020603050405020304" pitchFamily="18" charset="0"/>
              </a:rPr>
              <a:t>ICJP al AȘM </a:t>
            </a:r>
            <a:r>
              <a:rPr lang="ro-RO" sz="2300" dirty="0">
                <a:solidFill>
                  <a:schemeClr val="tx1"/>
                </a:solidFill>
                <a:latin typeface="Times New Roman" panose="02020603050405020304" pitchFamily="18" charset="0"/>
                <a:cs typeface="Times New Roman" panose="02020603050405020304" pitchFamily="18" charset="0"/>
              </a:rPr>
              <a:t>(conf. SPRINCEAN S.) </a:t>
            </a:r>
            <a:r>
              <a:rPr lang="ro-RO" sz="2300" dirty="0" smtClean="0">
                <a:solidFill>
                  <a:schemeClr val="tx1"/>
                </a:solidFill>
                <a:latin typeface="Times New Roman" panose="02020603050405020304" pitchFamily="18" charset="0"/>
                <a:cs typeface="Times New Roman" panose="02020603050405020304" pitchFamily="18" charset="0"/>
              </a:rPr>
              <a:t>participă în COST </a:t>
            </a:r>
            <a:r>
              <a:rPr lang="ro-RO" sz="2300" dirty="0" err="1">
                <a:solidFill>
                  <a:schemeClr val="tx1"/>
                </a:solidFill>
                <a:latin typeface="Times New Roman" panose="02020603050405020304" pitchFamily="18" charset="0"/>
                <a:cs typeface="Times New Roman" panose="02020603050405020304" pitchFamily="18" charset="0"/>
              </a:rPr>
              <a:t>Action</a:t>
            </a:r>
            <a:r>
              <a:rPr lang="ro-RO" sz="2300" dirty="0">
                <a:solidFill>
                  <a:schemeClr val="tx1"/>
                </a:solidFill>
                <a:latin typeface="Times New Roman" panose="02020603050405020304" pitchFamily="18" charset="0"/>
                <a:cs typeface="Times New Roman" panose="02020603050405020304" pitchFamily="18" charset="0"/>
              </a:rPr>
              <a:t> CA15207 ”</a:t>
            </a:r>
            <a:r>
              <a:rPr lang="ro-RO" sz="2300" b="1" i="1" dirty="0" err="1">
                <a:solidFill>
                  <a:schemeClr val="tx1"/>
                </a:solidFill>
                <a:latin typeface="Times New Roman" panose="02020603050405020304" pitchFamily="18" charset="0"/>
                <a:cs typeface="Times New Roman" panose="02020603050405020304" pitchFamily="18" charset="0"/>
              </a:rPr>
              <a:t>Professionalization</a:t>
            </a:r>
            <a:r>
              <a:rPr lang="ro-RO" sz="2300" b="1" i="1" dirty="0">
                <a:solidFill>
                  <a:schemeClr val="tx1"/>
                </a:solidFill>
                <a:latin typeface="Times New Roman" panose="02020603050405020304" pitchFamily="18" charset="0"/>
                <a:cs typeface="Times New Roman" panose="02020603050405020304" pitchFamily="18" charset="0"/>
              </a:rPr>
              <a:t> </a:t>
            </a:r>
            <a:r>
              <a:rPr lang="ro-RO" sz="2300" b="1" i="1" dirty="0" err="1">
                <a:solidFill>
                  <a:schemeClr val="tx1"/>
                </a:solidFill>
                <a:latin typeface="Times New Roman" panose="02020603050405020304" pitchFamily="18" charset="0"/>
                <a:cs typeface="Times New Roman" panose="02020603050405020304" pitchFamily="18" charset="0"/>
              </a:rPr>
              <a:t>and</a:t>
            </a:r>
            <a:r>
              <a:rPr lang="ro-RO" sz="2300" b="1" i="1" dirty="0">
                <a:solidFill>
                  <a:schemeClr val="tx1"/>
                </a:solidFill>
                <a:latin typeface="Times New Roman" panose="02020603050405020304" pitchFamily="18" charset="0"/>
                <a:cs typeface="Times New Roman" panose="02020603050405020304" pitchFamily="18" charset="0"/>
              </a:rPr>
              <a:t> Social Impact of European Political </a:t>
            </a:r>
            <a:r>
              <a:rPr lang="ro-RO" sz="2300" b="1" i="1" dirty="0" err="1" smtClean="0">
                <a:solidFill>
                  <a:schemeClr val="tx1"/>
                </a:solidFill>
                <a:latin typeface="Times New Roman" panose="02020603050405020304" pitchFamily="18" charset="0"/>
                <a:cs typeface="Times New Roman" panose="02020603050405020304" pitchFamily="18" charset="0"/>
              </a:rPr>
              <a:t>Science</a:t>
            </a:r>
            <a:r>
              <a:rPr lang="ro-RO" sz="2300" dirty="0" smtClean="0">
                <a:solidFill>
                  <a:schemeClr val="tx1"/>
                </a:solidFill>
                <a:latin typeface="Times New Roman" panose="02020603050405020304" pitchFamily="18" charset="0"/>
                <a:cs typeface="Times New Roman" panose="02020603050405020304" pitchFamily="18" charset="0"/>
              </a:rPr>
              <a:t>” (2016-2020).</a:t>
            </a:r>
          </a:p>
          <a:p>
            <a:pPr marL="285750" indent="-285750" algn="just">
              <a:buFontTx/>
              <a:buChar char="-"/>
            </a:pPr>
            <a:endParaRPr lang="ro-RO" sz="600" dirty="0" smtClean="0">
              <a:solidFill>
                <a:schemeClr val="tx1"/>
              </a:solidFill>
              <a:latin typeface="Times New Roman" panose="02020603050405020304" pitchFamily="18" charset="0"/>
              <a:cs typeface="Times New Roman" panose="02020603050405020304" pitchFamily="18" charset="0"/>
            </a:endParaRPr>
          </a:p>
          <a:p>
            <a:pPr marL="180975" indent="-180975" algn="just">
              <a:buFontTx/>
              <a:buChar char="-"/>
            </a:pPr>
            <a:r>
              <a:rPr lang="ro-RO" sz="2300" dirty="0" smtClean="0">
                <a:solidFill>
                  <a:schemeClr val="tx1"/>
                </a:solidFill>
                <a:latin typeface="Times New Roman" panose="02020603050405020304" pitchFamily="18" charset="0"/>
                <a:cs typeface="Times New Roman" panose="02020603050405020304" pitchFamily="18" charset="0"/>
              </a:rPr>
              <a:t>ICJP </a:t>
            </a:r>
            <a:r>
              <a:rPr lang="ro-RO" sz="2300" dirty="0">
                <a:solidFill>
                  <a:schemeClr val="tx1"/>
                </a:solidFill>
                <a:latin typeface="Times New Roman" panose="02020603050405020304" pitchFamily="18" charset="0"/>
                <a:cs typeface="Times New Roman" panose="02020603050405020304" pitchFamily="18" charset="0"/>
              </a:rPr>
              <a:t>al AȘM </a:t>
            </a:r>
            <a:r>
              <a:rPr lang="ro-RO" sz="2300" dirty="0" smtClean="0">
                <a:solidFill>
                  <a:schemeClr val="tx1"/>
                </a:solidFill>
                <a:latin typeface="Times New Roman" panose="02020603050405020304" pitchFamily="18" charset="0"/>
                <a:cs typeface="Times New Roman" panose="02020603050405020304" pitchFamily="18" charset="0"/>
              </a:rPr>
              <a:t>(d</a:t>
            </a:r>
            <a:r>
              <a:rPr lang="x-none" sz="2300" dirty="0" smtClean="0">
                <a:solidFill>
                  <a:schemeClr val="tx1"/>
                </a:solidFill>
                <a:latin typeface="Times New Roman" panose="02020603050405020304" pitchFamily="18" charset="0"/>
                <a:cs typeface="Times New Roman" panose="02020603050405020304" pitchFamily="18" charset="0"/>
              </a:rPr>
              <a:t>r. ROȘCA </a:t>
            </a:r>
            <a:r>
              <a:rPr lang="x-none" sz="2300" dirty="0">
                <a:solidFill>
                  <a:schemeClr val="tx1"/>
                </a:solidFill>
                <a:latin typeface="Times New Roman" panose="02020603050405020304" pitchFamily="18" charset="0"/>
                <a:cs typeface="Times New Roman" panose="02020603050405020304" pitchFamily="18" charset="0"/>
              </a:rPr>
              <a:t>Al</a:t>
            </a:r>
            <a:r>
              <a:rPr lang="x-none" sz="2300" dirty="0" smtClean="0">
                <a:solidFill>
                  <a:schemeClr val="tx1"/>
                </a:solidFill>
                <a:latin typeface="Times New Roman" panose="02020603050405020304" pitchFamily="18" charset="0"/>
                <a:cs typeface="Times New Roman" panose="02020603050405020304" pitchFamily="18" charset="0"/>
              </a:rPr>
              <a:t>.) participă </a:t>
            </a:r>
            <a:r>
              <a:rPr lang="x-none" sz="2300" dirty="0">
                <a:solidFill>
                  <a:schemeClr val="tx1"/>
                </a:solidFill>
                <a:latin typeface="Times New Roman" panose="02020603050405020304" pitchFamily="18" charset="0"/>
                <a:cs typeface="Times New Roman" panose="02020603050405020304" pitchFamily="18" charset="0"/>
              </a:rPr>
              <a:t>la Comitetul de program ERC-FET-MSCA </a:t>
            </a:r>
            <a:r>
              <a:rPr lang="x-none" sz="2300" dirty="0" smtClean="0">
                <a:solidFill>
                  <a:schemeClr val="tx1"/>
                </a:solidFill>
                <a:latin typeface="Times New Roman" panose="02020603050405020304" pitchFamily="18" charset="0"/>
                <a:cs typeface="Times New Roman" panose="02020603050405020304" pitchFamily="18" charset="0"/>
              </a:rPr>
              <a:t>H2020</a:t>
            </a:r>
            <a:r>
              <a:rPr lang="x-none" sz="1900" dirty="0" smtClean="0">
                <a:solidFill>
                  <a:schemeClr val="tx1"/>
                </a:solidFill>
                <a:latin typeface="Times New Roman" panose="02020603050405020304" pitchFamily="18" charset="0"/>
                <a:cs typeface="Times New Roman" panose="02020603050405020304" pitchFamily="18" charset="0"/>
              </a:rPr>
              <a:t>.</a:t>
            </a:r>
            <a:endParaRPr lang="x-none" sz="600" dirty="0" smtClean="0">
              <a:solidFill>
                <a:schemeClr val="tx1"/>
              </a:solidFill>
              <a:latin typeface="Times New Roman" panose="02020603050405020304" pitchFamily="18" charset="0"/>
              <a:cs typeface="Times New Roman" panose="02020603050405020304" pitchFamily="18" charset="0"/>
            </a:endParaRPr>
          </a:p>
          <a:p>
            <a:pPr marL="285750" indent="-285750"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180975" indent="-180975" algn="just">
              <a:buFontTx/>
              <a:buChar char="-"/>
            </a:pPr>
            <a:r>
              <a:rPr lang="ro-RO" sz="2300" dirty="0">
                <a:solidFill>
                  <a:schemeClr val="tx1"/>
                </a:solidFill>
                <a:latin typeface="Times New Roman" panose="02020603050405020304" pitchFamily="18" charset="0"/>
                <a:cs typeface="Times New Roman" panose="02020603050405020304" pitchFamily="18" charset="0"/>
              </a:rPr>
              <a:t>ICJP al AȘM </a:t>
            </a:r>
            <a:r>
              <a:rPr lang="ro-RO" sz="2300" dirty="0" smtClean="0">
                <a:solidFill>
                  <a:schemeClr val="tx1"/>
                </a:solidFill>
                <a:latin typeface="Times New Roman" panose="02020603050405020304" pitchFamily="18" charset="0"/>
                <a:cs typeface="Times New Roman" panose="02020603050405020304" pitchFamily="18" charset="0"/>
              </a:rPr>
              <a:t>(conf. SPRINCEAN </a:t>
            </a:r>
            <a:r>
              <a:rPr lang="ro-RO" sz="2300" dirty="0">
                <a:solidFill>
                  <a:schemeClr val="tx1"/>
                </a:solidFill>
                <a:latin typeface="Times New Roman" panose="02020603050405020304" pitchFamily="18" charset="0"/>
                <a:cs typeface="Times New Roman" panose="02020603050405020304" pitchFamily="18" charset="0"/>
              </a:rPr>
              <a:t>S</a:t>
            </a:r>
            <a:r>
              <a:rPr lang="ro-RO" sz="2300" dirty="0" smtClean="0">
                <a:solidFill>
                  <a:schemeClr val="tx1"/>
                </a:solidFill>
                <a:latin typeface="Times New Roman" panose="02020603050405020304" pitchFamily="18" charset="0"/>
                <a:cs typeface="Times New Roman" panose="02020603050405020304" pitchFamily="18" charset="0"/>
              </a:rPr>
              <a:t>.) p</a:t>
            </a:r>
            <a:r>
              <a:rPr lang="x-none" sz="2300" dirty="0" err="1" smtClean="0">
                <a:solidFill>
                  <a:schemeClr val="tx1"/>
                </a:solidFill>
                <a:latin typeface="Times New Roman" panose="02020603050405020304" pitchFamily="18" charset="0"/>
                <a:cs typeface="Times New Roman" panose="02020603050405020304" pitchFamily="18" charset="0"/>
              </a:rPr>
              <a:t>articipă</a:t>
            </a:r>
            <a:r>
              <a:rPr lang="x-none" sz="2300" dirty="0" smtClean="0">
                <a:solidFill>
                  <a:schemeClr val="tx1"/>
                </a:solidFill>
                <a:latin typeface="Times New Roman" panose="02020603050405020304" pitchFamily="18" charset="0"/>
                <a:cs typeface="Times New Roman" panose="02020603050405020304" pitchFamily="18" charset="0"/>
              </a:rPr>
              <a:t> la </a:t>
            </a:r>
            <a:r>
              <a:rPr lang="x-none" sz="2300" dirty="0">
                <a:solidFill>
                  <a:schemeClr val="tx1"/>
                </a:solidFill>
                <a:latin typeface="Times New Roman" panose="02020603050405020304" pitchFamily="18" charset="0"/>
                <a:cs typeface="Times New Roman" panose="02020603050405020304" pitchFamily="18" charset="0"/>
              </a:rPr>
              <a:t>Comitetul de program </a:t>
            </a:r>
            <a:r>
              <a:rPr lang="fr-FR" sz="2300" dirty="0">
                <a:solidFill>
                  <a:schemeClr val="tx1"/>
                </a:solidFill>
                <a:latin typeface="Times New Roman" panose="02020603050405020304" pitchFamily="18" charset="0"/>
                <a:cs typeface="Times New Roman" panose="02020603050405020304" pitchFamily="18" charset="0"/>
              </a:rPr>
              <a:t>"Secure </a:t>
            </a:r>
            <a:r>
              <a:rPr lang="fr-FR" sz="2300" dirty="0" err="1">
                <a:solidFill>
                  <a:schemeClr val="tx1"/>
                </a:solidFill>
                <a:latin typeface="Times New Roman" panose="02020603050405020304" pitchFamily="18" charset="0"/>
                <a:cs typeface="Times New Roman" panose="02020603050405020304" pitchFamily="18" charset="0"/>
              </a:rPr>
              <a:t>Societies</a:t>
            </a:r>
            <a:r>
              <a:rPr lang="fr-FR" sz="2300" dirty="0">
                <a:solidFill>
                  <a:schemeClr val="tx1"/>
                </a:solidFill>
                <a:latin typeface="Times New Roman" panose="02020603050405020304" pitchFamily="18" charset="0"/>
                <a:cs typeface="Times New Roman" panose="02020603050405020304" pitchFamily="18" charset="0"/>
              </a:rPr>
              <a:t>" </a:t>
            </a:r>
            <a:r>
              <a:rPr lang="x-none" sz="2300" dirty="0" smtClean="0">
                <a:solidFill>
                  <a:schemeClr val="tx1"/>
                </a:solidFill>
                <a:latin typeface="Times New Roman" panose="02020603050405020304" pitchFamily="18" charset="0"/>
                <a:cs typeface="Times New Roman" panose="02020603050405020304" pitchFamily="18" charset="0"/>
              </a:rPr>
              <a:t>H2020</a:t>
            </a:r>
            <a:r>
              <a:rPr lang="x-none" sz="1900" dirty="0" smtClean="0">
                <a:solidFill>
                  <a:schemeClr val="tx1"/>
                </a:solidFill>
                <a:latin typeface="Times New Roman" panose="02020603050405020304" pitchFamily="18" charset="0"/>
                <a:cs typeface="Times New Roman" panose="02020603050405020304" pitchFamily="18" charset="0"/>
              </a:rPr>
              <a:t>.</a:t>
            </a:r>
            <a:endParaRPr lang="x-none" sz="6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161925" indent="-161925" algn="just">
              <a:buFontTx/>
              <a:buChar char="-"/>
            </a:pPr>
            <a:r>
              <a:rPr lang="ro-RO" sz="2300" dirty="0" smtClean="0">
                <a:solidFill>
                  <a:schemeClr val="tx1"/>
                </a:solidFill>
                <a:latin typeface="Times New Roman" panose="02020603050405020304" pitchFamily="18" charset="0"/>
                <a:cs typeface="Times New Roman" panose="02020603050405020304" pitchFamily="18" charset="0"/>
              </a:rPr>
              <a:t>ICJP implementează proiectul </a:t>
            </a:r>
            <a:r>
              <a:rPr lang="ro-RO" sz="2300" dirty="0">
                <a:solidFill>
                  <a:schemeClr val="tx1"/>
                </a:solidFill>
                <a:latin typeface="Times New Roman" panose="02020603050405020304" pitchFamily="18" charset="0"/>
                <a:cs typeface="Times New Roman" panose="02020603050405020304" pitchFamily="18" charset="0"/>
              </a:rPr>
              <a:t>de cooperare transfrontalieră: </a:t>
            </a:r>
            <a:r>
              <a:rPr lang="ro-RO" sz="2300" dirty="0" smtClean="0">
                <a:solidFill>
                  <a:schemeClr val="tx1"/>
                </a:solidFill>
                <a:latin typeface="Times New Roman" panose="02020603050405020304" pitchFamily="18" charset="0"/>
                <a:cs typeface="Times New Roman" panose="02020603050405020304" pitchFamily="18" charset="0"/>
              </a:rPr>
              <a:t>studii masterat </a:t>
            </a:r>
            <a:r>
              <a:rPr lang="ro-RO" sz="2300" dirty="0">
                <a:solidFill>
                  <a:schemeClr val="tx1"/>
                </a:solidFill>
                <a:latin typeface="Times New Roman" panose="02020603050405020304" pitchFamily="18" charset="0"/>
                <a:cs typeface="Times New Roman" panose="02020603050405020304" pitchFamily="18" charset="0"/>
              </a:rPr>
              <a:t>„</a:t>
            </a:r>
            <a:r>
              <a:rPr lang="ro-RO" sz="2300" b="1" dirty="0">
                <a:solidFill>
                  <a:schemeClr val="tx1"/>
                </a:solidFill>
                <a:latin typeface="Times New Roman" panose="02020603050405020304" pitchFamily="18" charset="0"/>
                <a:cs typeface="Times New Roman" panose="02020603050405020304" pitchFamily="18" charset="0"/>
              </a:rPr>
              <a:t>Științe penale și </a:t>
            </a:r>
            <a:r>
              <a:rPr lang="ro-RO" sz="2300" b="1" dirty="0" smtClean="0">
                <a:solidFill>
                  <a:schemeClr val="tx1"/>
                </a:solidFill>
                <a:latin typeface="Times New Roman" panose="02020603050405020304" pitchFamily="18" charset="0"/>
                <a:cs typeface="Times New Roman" panose="02020603050405020304" pitchFamily="18" charset="0"/>
              </a:rPr>
              <a:t>criminalistică</a:t>
            </a:r>
            <a:r>
              <a:rPr lang="ro-RO" sz="2300" dirty="0" smtClean="0">
                <a:solidFill>
                  <a:schemeClr val="tx1"/>
                </a:solidFill>
                <a:latin typeface="Times New Roman" panose="02020603050405020304" pitchFamily="18" charset="0"/>
                <a:cs typeface="Times New Roman" panose="02020603050405020304" pitchFamily="18" charset="0"/>
              </a:rPr>
              <a:t>”, în colaborare cu Univ. „</a:t>
            </a:r>
            <a:r>
              <a:rPr lang="ro-RO" sz="2300" dirty="0">
                <a:solidFill>
                  <a:schemeClr val="tx1"/>
                </a:solidFill>
                <a:latin typeface="Times New Roman" panose="02020603050405020304" pitchFamily="18" charset="0"/>
                <a:cs typeface="Times New Roman" panose="02020603050405020304" pitchFamily="18" charset="0"/>
              </a:rPr>
              <a:t>Dunărea de Jos” </a:t>
            </a:r>
            <a:r>
              <a:rPr lang="ro-RO" sz="2300" dirty="0" smtClean="0">
                <a:solidFill>
                  <a:schemeClr val="tx1"/>
                </a:solidFill>
                <a:latin typeface="Times New Roman" panose="02020603050405020304" pitchFamily="18" charset="0"/>
                <a:cs typeface="Times New Roman" panose="02020603050405020304" pitchFamily="18" charset="0"/>
              </a:rPr>
              <a:t>Galați și USEFS</a:t>
            </a:r>
            <a:r>
              <a:rPr lang="ro-RO" sz="1900" dirty="0" smtClean="0">
                <a:solidFill>
                  <a:schemeClr val="tx1"/>
                </a:solidFill>
                <a:latin typeface="Times New Roman" panose="02020603050405020304" pitchFamily="18" charset="0"/>
                <a:cs typeface="Times New Roman" panose="02020603050405020304" pitchFamily="18" charset="0"/>
              </a:rPr>
              <a:t>.</a:t>
            </a:r>
            <a:endParaRPr lang="ro-RO" sz="600" dirty="0" smtClean="0">
              <a:solidFill>
                <a:schemeClr val="tx1"/>
              </a:solidFill>
              <a:latin typeface="Times New Roman" panose="02020603050405020304" pitchFamily="18" charset="0"/>
              <a:cs typeface="Times New Roman" panose="02020603050405020304" pitchFamily="18" charset="0"/>
            </a:endParaRPr>
          </a:p>
          <a:p>
            <a:pPr marL="161925" indent="-161925" algn="just">
              <a:buFontTx/>
              <a:buChar char="-"/>
            </a:pPr>
            <a:endParaRPr lang="ro-RO" sz="600" dirty="0" smtClean="0">
              <a:solidFill>
                <a:schemeClr val="tx1"/>
              </a:solidFill>
              <a:latin typeface="Times New Roman" panose="02020603050405020304" pitchFamily="18" charset="0"/>
              <a:cs typeface="Times New Roman" panose="02020603050405020304" pitchFamily="18" charset="0"/>
            </a:endParaRPr>
          </a:p>
          <a:p>
            <a:pPr marL="161925" indent="-161925" algn="just">
              <a:buFontTx/>
              <a:buChar char="-"/>
            </a:pPr>
            <a:r>
              <a:rPr lang="ro-RO" sz="2300" dirty="0">
                <a:solidFill>
                  <a:schemeClr val="tx1"/>
                </a:solidFill>
                <a:latin typeface="Times New Roman" panose="02020603050405020304" pitchFamily="18" charset="0"/>
                <a:cs typeface="Times New Roman" panose="02020603050405020304" pitchFamily="18" charset="0"/>
              </a:rPr>
              <a:t>ICJP al AȘM </a:t>
            </a:r>
            <a:r>
              <a:rPr lang="ro-RO" sz="2300" dirty="0" smtClean="0">
                <a:solidFill>
                  <a:schemeClr val="tx1"/>
                </a:solidFill>
                <a:latin typeface="Times New Roman" panose="02020603050405020304" pitchFamily="18" charset="0"/>
                <a:cs typeface="Times New Roman" panose="02020603050405020304" pitchFamily="18" charset="0"/>
              </a:rPr>
              <a:t>(SPRINCEAN </a:t>
            </a:r>
            <a:r>
              <a:rPr lang="ro-RO" sz="2300" dirty="0">
                <a:solidFill>
                  <a:schemeClr val="tx1"/>
                </a:solidFill>
                <a:latin typeface="Times New Roman" panose="02020603050405020304" pitchFamily="18" charset="0"/>
                <a:cs typeface="Times New Roman" panose="02020603050405020304" pitchFamily="18" charset="0"/>
              </a:rPr>
              <a:t>S.) </a:t>
            </a:r>
            <a:r>
              <a:rPr lang="ro-RO" sz="2300" dirty="0" smtClean="0">
                <a:solidFill>
                  <a:schemeClr val="tx1"/>
                </a:solidFill>
                <a:latin typeface="Times New Roman" panose="02020603050405020304" pitchFamily="18" charset="0"/>
                <a:cs typeface="Times New Roman" panose="02020603050405020304" pitchFamily="18" charset="0"/>
              </a:rPr>
              <a:t>a p</a:t>
            </a:r>
            <a:r>
              <a:rPr lang="fr-FR" sz="2300" dirty="0" err="1" smtClean="0">
                <a:solidFill>
                  <a:schemeClr val="tx1"/>
                </a:solidFill>
                <a:latin typeface="Times New Roman" panose="02020603050405020304" pitchFamily="18" charset="0"/>
                <a:cs typeface="Times New Roman" panose="02020603050405020304" pitchFamily="18" charset="0"/>
              </a:rPr>
              <a:t>articipa</a:t>
            </a:r>
            <a:r>
              <a:rPr lang="ro-RO" sz="2300" dirty="0" smtClean="0">
                <a:solidFill>
                  <a:schemeClr val="tx1"/>
                </a:solidFill>
                <a:latin typeface="Times New Roman" panose="02020603050405020304" pitchFamily="18" charset="0"/>
                <a:cs typeface="Times New Roman" panose="02020603050405020304" pitchFamily="18" charset="0"/>
              </a:rPr>
              <a:t>t</a:t>
            </a:r>
            <a:r>
              <a:rPr lang="fr-FR" sz="2300" dirty="0" smtClean="0">
                <a:solidFill>
                  <a:schemeClr val="tx1"/>
                </a:solidFill>
                <a:latin typeface="Times New Roman" panose="02020603050405020304" pitchFamily="18" charset="0"/>
                <a:cs typeface="Times New Roman" panose="02020603050405020304" pitchFamily="18" charset="0"/>
              </a:rPr>
              <a:t> </a:t>
            </a:r>
            <a:r>
              <a:rPr lang="ro-RO" sz="2300" dirty="0" smtClean="0">
                <a:solidFill>
                  <a:schemeClr val="tx1"/>
                </a:solidFill>
                <a:latin typeface="Times New Roman" panose="02020603050405020304" pitchFamily="18" charset="0"/>
                <a:cs typeface="Times New Roman" panose="02020603050405020304" pitchFamily="18" charset="0"/>
              </a:rPr>
              <a:t>la evaluarea </a:t>
            </a:r>
            <a:r>
              <a:rPr lang="en-US" sz="2300" dirty="0" err="1" smtClean="0">
                <a:solidFill>
                  <a:schemeClr val="tx1"/>
                </a:solidFill>
                <a:latin typeface="Times New Roman" panose="02020603050405020304" pitchFamily="18" charset="0"/>
                <a:cs typeface="Times New Roman" panose="02020603050405020304" pitchFamily="18" charset="0"/>
              </a:rPr>
              <a:t>propunerilor</a:t>
            </a:r>
            <a:r>
              <a:rPr lang="en-US" sz="2300" dirty="0" smtClean="0">
                <a:solidFill>
                  <a:schemeClr val="tx1"/>
                </a:solidFill>
                <a:latin typeface="Times New Roman" panose="02020603050405020304" pitchFamily="18" charset="0"/>
                <a:cs typeface="Times New Roman" panose="02020603050405020304" pitchFamily="18" charset="0"/>
              </a:rPr>
              <a:t> de </a:t>
            </a:r>
            <a:r>
              <a:rPr lang="ro-RO" sz="2300" dirty="0" smtClean="0">
                <a:solidFill>
                  <a:schemeClr val="tx1"/>
                </a:solidFill>
                <a:latin typeface="Times New Roman" panose="02020603050405020304" pitchFamily="18" charset="0"/>
                <a:cs typeface="Times New Roman" panose="02020603050405020304" pitchFamily="18" charset="0"/>
              </a:rPr>
              <a:t>proiecte internaționale </a:t>
            </a:r>
            <a:r>
              <a:rPr lang="en-US" sz="2300" dirty="0" smtClean="0">
                <a:solidFill>
                  <a:schemeClr val="tx1"/>
                </a:solidFill>
                <a:latin typeface="Times New Roman" panose="02020603050405020304" pitchFamily="18" charset="0"/>
                <a:cs typeface="Times New Roman" panose="02020603050405020304" pitchFamily="18" charset="0"/>
              </a:rPr>
              <a:t>- </a:t>
            </a:r>
            <a:r>
              <a:rPr lang="fr-FR" sz="2300" dirty="0" smtClean="0">
                <a:solidFill>
                  <a:schemeClr val="tx1"/>
                </a:solidFill>
                <a:latin typeface="Times New Roman" panose="02020603050405020304" pitchFamily="18" charset="0"/>
                <a:cs typeface="Times New Roman" panose="02020603050405020304" pitchFamily="18" charset="0"/>
              </a:rPr>
              <a:t>ERA.NET </a:t>
            </a:r>
            <a:r>
              <a:rPr lang="fr-FR" sz="2300" dirty="0">
                <a:solidFill>
                  <a:schemeClr val="tx1"/>
                </a:solidFill>
                <a:latin typeface="Times New Roman" panose="02020603050405020304" pitchFamily="18" charset="0"/>
                <a:cs typeface="Times New Roman" panose="02020603050405020304" pitchFamily="18" charset="0"/>
              </a:rPr>
              <a:t>RUS Plus, </a:t>
            </a:r>
            <a:r>
              <a:rPr lang="en-US" sz="2300" dirty="0" smtClean="0">
                <a:solidFill>
                  <a:schemeClr val="tx1"/>
                </a:solidFill>
                <a:latin typeface="Times New Roman" panose="02020603050405020304" pitchFamily="18" charset="0"/>
                <a:cs typeface="Times New Roman" panose="02020603050405020304" pitchFamily="18" charset="0"/>
              </a:rPr>
              <a:t>25-28</a:t>
            </a:r>
            <a:r>
              <a:rPr lang="ro-RO" sz="2300" dirty="0" smtClean="0">
                <a:solidFill>
                  <a:schemeClr val="tx1"/>
                </a:solidFill>
                <a:latin typeface="Times New Roman" panose="02020603050405020304" pitchFamily="18" charset="0"/>
                <a:cs typeface="Times New Roman" panose="02020603050405020304" pitchFamily="18" charset="0"/>
              </a:rPr>
              <a:t>.10.</a:t>
            </a:r>
            <a:r>
              <a:rPr lang="en-US" sz="2300" dirty="0" smtClean="0">
                <a:solidFill>
                  <a:schemeClr val="tx1"/>
                </a:solidFill>
                <a:latin typeface="Times New Roman" panose="02020603050405020304" pitchFamily="18" charset="0"/>
                <a:cs typeface="Times New Roman" panose="02020603050405020304" pitchFamily="18" charset="0"/>
              </a:rPr>
              <a:t>2017.</a:t>
            </a:r>
            <a:endParaRPr lang="ro-RO" sz="23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en-US" sz="23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en-US" sz="23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r>
              <a:rPr lang="ro-RO" sz="2300" dirty="0" smtClean="0">
                <a:solidFill>
                  <a:schemeClr val="tx1"/>
                </a:solidFill>
                <a:latin typeface="Times New Roman" panose="02020603050405020304" pitchFamily="18" charset="0"/>
                <a:cs typeface="Times New Roman" panose="02020603050405020304" pitchFamily="18" charset="0"/>
              </a:rPr>
              <a:t>ICJP </a:t>
            </a:r>
            <a:r>
              <a:rPr lang="ro-RO" sz="2300" dirty="0">
                <a:solidFill>
                  <a:schemeClr val="tx1"/>
                </a:solidFill>
                <a:latin typeface="Times New Roman" panose="02020603050405020304" pitchFamily="18" charset="0"/>
                <a:cs typeface="Times New Roman" panose="02020603050405020304" pitchFamily="18" charset="0"/>
              </a:rPr>
              <a:t>al </a:t>
            </a:r>
            <a:r>
              <a:rPr lang="ro-RO" sz="2300" dirty="0" smtClean="0">
                <a:solidFill>
                  <a:schemeClr val="tx1"/>
                </a:solidFill>
                <a:latin typeface="Times New Roman" panose="02020603050405020304" pitchFamily="18" charset="0"/>
                <a:cs typeface="Times New Roman" panose="02020603050405020304" pitchFamily="18" charset="0"/>
              </a:rPr>
              <a:t>AȘM </a:t>
            </a:r>
            <a:r>
              <a:rPr lang="ro-RO" sz="2300" dirty="0">
                <a:solidFill>
                  <a:schemeClr val="tx1"/>
                </a:solidFill>
                <a:latin typeface="Times New Roman" panose="02020603050405020304" pitchFamily="18" charset="0"/>
                <a:cs typeface="Times New Roman" panose="02020603050405020304" pitchFamily="18" charset="0"/>
              </a:rPr>
              <a:t>a p</a:t>
            </a:r>
            <a:r>
              <a:rPr lang="fr-FR" sz="2300" dirty="0" err="1">
                <a:solidFill>
                  <a:schemeClr val="tx1"/>
                </a:solidFill>
                <a:latin typeface="Times New Roman" panose="02020603050405020304" pitchFamily="18" charset="0"/>
                <a:cs typeface="Times New Roman" panose="02020603050405020304" pitchFamily="18" charset="0"/>
              </a:rPr>
              <a:t>articipa</a:t>
            </a:r>
            <a:r>
              <a:rPr lang="ro-RO" sz="2300" dirty="0">
                <a:solidFill>
                  <a:schemeClr val="tx1"/>
                </a:solidFill>
                <a:latin typeface="Times New Roman" panose="02020603050405020304" pitchFamily="18" charset="0"/>
                <a:cs typeface="Times New Roman" panose="02020603050405020304" pitchFamily="18" charset="0"/>
              </a:rPr>
              <a:t>t</a:t>
            </a:r>
            <a:r>
              <a:rPr lang="ro-RO" sz="2300" dirty="0" smtClean="0">
                <a:solidFill>
                  <a:schemeClr val="tx1"/>
                </a:solidFill>
                <a:latin typeface="Times New Roman" panose="02020603050405020304" pitchFamily="18" charset="0"/>
                <a:cs typeface="Times New Roman" panose="02020603050405020304" pitchFamily="18" charset="0"/>
              </a:rPr>
              <a:t> la organizarea  Conferinței internaționale etico-politologice «</a:t>
            </a:r>
            <a:r>
              <a:rPr lang="ro-RO" sz="2300" dirty="0" err="1">
                <a:solidFill>
                  <a:schemeClr val="tx1"/>
                </a:solidFill>
                <a:latin typeface="Times New Roman" panose="02020603050405020304" pitchFamily="18" charset="0"/>
                <a:cs typeface="Times New Roman" panose="02020603050405020304" pitchFamily="18" charset="0"/>
              </a:rPr>
              <a:t>Другой</a:t>
            </a:r>
            <a:r>
              <a:rPr lang="ro-RO" sz="2300" dirty="0">
                <a:solidFill>
                  <a:schemeClr val="tx1"/>
                </a:solidFill>
                <a:latin typeface="Times New Roman" panose="02020603050405020304" pitchFamily="18" charset="0"/>
                <a:cs typeface="Times New Roman" panose="02020603050405020304" pitchFamily="18" charset="0"/>
              </a:rPr>
              <a:t>. </a:t>
            </a:r>
            <a:r>
              <a:rPr lang="ro-RO" sz="2300" dirty="0" err="1">
                <a:solidFill>
                  <a:schemeClr val="tx1"/>
                </a:solidFill>
                <a:latin typeface="Times New Roman" panose="02020603050405020304" pitchFamily="18" charset="0"/>
                <a:cs typeface="Times New Roman" panose="02020603050405020304" pitchFamily="18" charset="0"/>
              </a:rPr>
              <a:t>Ближний</a:t>
            </a:r>
            <a:r>
              <a:rPr lang="ro-RO" sz="2300" dirty="0">
                <a:solidFill>
                  <a:schemeClr val="tx1"/>
                </a:solidFill>
                <a:latin typeface="Times New Roman" panose="02020603050405020304" pitchFamily="18" charset="0"/>
                <a:cs typeface="Times New Roman" panose="02020603050405020304" pitchFamily="18" charset="0"/>
              </a:rPr>
              <a:t> и </a:t>
            </a:r>
            <a:r>
              <a:rPr lang="ru-RU" sz="2300" dirty="0" smtClean="0">
                <a:solidFill>
                  <a:schemeClr val="tx1"/>
                </a:solidFill>
                <a:latin typeface="Times New Roman" panose="02020603050405020304" pitchFamily="18" charset="0"/>
                <a:cs typeface="Times New Roman" panose="02020603050405020304" pitchFamily="18" charset="0"/>
              </a:rPr>
              <a:t>Д</a:t>
            </a:r>
            <a:r>
              <a:rPr lang="ro-RO" sz="2300" dirty="0" err="1" smtClean="0">
                <a:solidFill>
                  <a:schemeClr val="tx1"/>
                </a:solidFill>
                <a:latin typeface="Times New Roman" panose="02020603050405020304" pitchFamily="18" charset="0"/>
                <a:cs typeface="Times New Roman" panose="02020603050405020304" pitchFamily="18" charset="0"/>
              </a:rPr>
              <a:t>альний</a:t>
            </a:r>
            <a:r>
              <a:rPr lang="ro-RO" sz="2300" dirty="0">
                <a:solidFill>
                  <a:schemeClr val="tx1"/>
                </a:solidFill>
                <a:latin typeface="Times New Roman" panose="02020603050405020304" pitchFamily="18" charset="0"/>
                <a:cs typeface="Times New Roman" panose="02020603050405020304" pitchFamily="18" charset="0"/>
              </a:rPr>
              <a:t>». </a:t>
            </a:r>
            <a:r>
              <a:rPr lang="ro-RO" sz="2300" dirty="0" smtClean="0">
                <a:solidFill>
                  <a:schemeClr val="tx1"/>
                </a:solidFill>
                <a:latin typeface="Times New Roman" panose="02020603050405020304" pitchFamily="18" charset="0"/>
                <a:cs typeface="Times New Roman" panose="02020603050405020304" pitchFamily="18" charset="0"/>
              </a:rPr>
              <a:t>15 </a:t>
            </a:r>
            <a:r>
              <a:rPr lang="ro-RO" sz="2300" dirty="0">
                <a:solidFill>
                  <a:schemeClr val="tx1"/>
                </a:solidFill>
                <a:latin typeface="Times New Roman" panose="02020603050405020304" pitchFamily="18" charset="0"/>
                <a:cs typeface="Times New Roman" panose="02020603050405020304" pitchFamily="18" charset="0"/>
              </a:rPr>
              <a:t>octombrie 2017. </a:t>
            </a:r>
            <a:r>
              <a:rPr lang="en-US" sz="2300" dirty="0" err="1" smtClean="0">
                <a:solidFill>
                  <a:schemeClr val="tx1"/>
                </a:solidFill>
                <a:latin typeface="Times New Roman" panose="02020603050405020304" pitchFamily="18" charset="0"/>
                <a:cs typeface="Times New Roman" panose="02020603050405020304" pitchFamily="18" charset="0"/>
              </a:rPr>
              <a:t>Organizator</a:t>
            </a:r>
            <a:r>
              <a:rPr lang="en-US" sz="2300" dirty="0" smtClean="0">
                <a:solidFill>
                  <a:schemeClr val="tx1"/>
                </a:solidFill>
                <a:latin typeface="Times New Roman" panose="02020603050405020304" pitchFamily="18" charset="0"/>
                <a:cs typeface="Times New Roman" panose="02020603050405020304" pitchFamily="18" charset="0"/>
              </a:rPr>
              <a:t>: Univ. de Stat din </a:t>
            </a:r>
            <a:r>
              <a:rPr lang="ro-RO" sz="2300" dirty="0" smtClean="0">
                <a:solidFill>
                  <a:schemeClr val="tx1"/>
                </a:solidFill>
                <a:latin typeface="Times New Roman" panose="02020603050405020304" pitchFamily="18" charset="0"/>
                <a:cs typeface="Times New Roman" panose="02020603050405020304" pitchFamily="18" charset="0"/>
              </a:rPr>
              <a:t>Erevan</a:t>
            </a:r>
            <a:r>
              <a:rPr lang="ro-RO" sz="1900" dirty="0" smtClean="0">
                <a:solidFill>
                  <a:schemeClr val="tx1"/>
                </a:solidFill>
                <a:latin typeface="Times New Roman" panose="02020603050405020304" pitchFamily="18" charset="0"/>
                <a:cs typeface="Times New Roman" panose="02020603050405020304" pitchFamily="18" charset="0"/>
              </a:rPr>
              <a:t>.</a:t>
            </a:r>
            <a:endParaRPr lang="ro-RO"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x-none" sz="600" dirty="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r>
              <a:rPr lang="ro-RO" sz="2300" dirty="0">
                <a:solidFill>
                  <a:schemeClr val="tx1"/>
                </a:solidFill>
                <a:latin typeface="Times New Roman" panose="02020603050405020304" pitchFamily="18" charset="0"/>
                <a:cs typeface="Times New Roman" panose="02020603050405020304" pitchFamily="18" charset="0"/>
              </a:rPr>
              <a:t>ICJP al AȘM a p</a:t>
            </a:r>
            <a:r>
              <a:rPr lang="fr-FR" sz="2300" dirty="0" err="1">
                <a:solidFill>
                  <a:schemeClr val="tx1"/>
                </a:solidFill>
                <a:latin typeface="Times New Roman" panose="02020603050405020304" pitchFamily="18" charset="0"/>
                <a:cs typeface="Times New Roman" panose="02020603050405020304" pitchFamily="18" charset="0"/>
              </a:rPr>
              <a:t>articipa</a:t>
            </a:r>
            <a:r>
              <a:rPr lang="ro-RO" sz="2300" dirty="0">
                <a:solidFill>
                  <a:schemeClr val="tx1"/>
                </a:solidFill>
                <a:latin typeface="Times New Roman" panose="02020603050405020304" pitchFamily="18" charset="0"/>
                <a:cs typeface="Times New Roman" panose="02020603050405020304" pitchFamily="18" charset="0"/>
              </a:rPr>
              <a:t>t la </a:t>
            </a:r>
            <a:r>
              <a:rPr lang="ro-RO" sz="2300" dirty="0" smtClean="0">
                <a:solidFill>
                  <a:schemeClr val="tx1"/>
                </a:solidFill>
                <a:latin typeface="Times New Roman" panose="02020603050405020304" pitchFamily="18" charset="0"/>
                <a:cs typeface="Times New Roman" panose="02020603050405020304" pitchFamily="18" charset="0"/>
              </a:rPr>
              <a:t>organizarea </a:t>
            </a:r>
            <a:r>
              <a:rPr lang="en-US" sz="2300" dirty="0" smtClean="0">
                <a:solidFill>
                  <a:schemeClr val="tx1"/>
                </a:solidFill>
                <a:latin typeface="Times New Roman" panose="02020603050405020304" pitchFamily="18" charset="0"/>
                <a:cs typeface="Times New Roman" panose="02020603050405020304" pitchFamily="18" charset="0"/>
              </a:rPr>
              <a:t>European </a:t>
            </a:r>
            <a:r>
              <a:rPr lang="en-US" sz="2300" dirty="0">
                <a:solidFill>
                  <a:schemeClr val="tx1"/>
                </a:solidFill>
                <a:latin typeface="Times New Roman" panose="02020603050405020304" pitchFamily="18" charset="0"/>
                <a:cs typeface="Times New Roman" panose="02020603050405020304" pitchFamily="18" charset="0"/>
              </a:rPr>
              <a:t>Biotechnology Congress 2017,  Dubrovnik, Croatia, 25–27 </a:t>
            </a:r>
            <a:r>
              <a:rPr lang="ro-RO" sz="2300" dirty="0" smtClean="0">
                <a:solidFill>
                  <a:schemeClr val="tx1"/>
                </a:solidFill>
                <a:latin typeface="Times New Roman" panose="02020603050405020304" pitchFamily="18" charset="0"/>
                <a:cs typeface="Times New Roman" panose="02020603050405020304" pitchFamily="18" charset="0"/>
              </a:rPr>
              <a:t>mai </a:t>
            </a:r>
            <a:r>
              <a:rPr lang="en-US" sz="2300" dirty="0" smtClean="0">
                <a:solidFill>
                  <a:schemeClr val="tx1"/>
                </a:solidFill>
                <a:latin typeface="Times New Roman" panose="02020603050405020304" pitchFamily="18" charset="0"/>
                <a:cs typeface="Times New Roman" panose="02020603050405020304" pitchFamily="18" charset="0"/>
              </a:rPr>
              <a:t>2017</a:t>
            </a:r>
            <a:r>
              <a:rPr lang="ro-RO" sz="1900" dirty="0" smtClean="0">
                <a:solidFill>
                  <a:schemeClr val="tx1"/>
                </a:solidFill>
                <a:latin typeface="Times New Roman" panose="02020603050405020304" pitchFamily="18" charset="0"/>
                <a:cs typeface="Times New Roman" panose="02020603050405020304" pitchFamily="18" charset="0"/>
              </a:rPr>
              <a:t>.</a:t>
            </a:r>
            <a:endParaRPr lang="ro-RO"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ro-RO"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r>
              <a:rPr lang="ro-RO" sz="2300" dirty="0">
                <a:solidFill>
                  <a:schemeClr val="tx1"/>
                </a:solidFill>
                <a:latin typeface="Times New Roman" panose="02020603050405020304" pitchFamily="18" charset="0"/>
                <a:cs typeface="Times New Roman" panose="02020603050405020304" pitchFamily="18" charset="0"/>
              </a:rPr>
              <a:t>ICJP al AȘM a încheiat acord de colaborare cu Fundația Universitară a Mării Negre (președinte prof. Dan </a:t>
            </a:r>
            <a:r>
              <a:rPr lang="ro-RO" sz="2300" dirty="0" err="1">
                <a:solidFill>
                  <a:schemeClr val="tx1"/>
                </a:solidFill>
                <a:latin typeface="Times New Roman" panose="02020603050405020304" pitchFamily="18" charset="0"/>
                <a:cs typeface="Times New Roman" panose="02020603050405020304" pitchFamily="18" charset="0"/>
              </a:rPr>
              <a:t>Dungaciu</a:t>
            </a:r>
            <a:r>
              <a:rPr lang="ro-RO" sz="1900" dirty="0" smtClean="0">
                <a:solidFill>
                  <a:schemeClr val="tx1"/>
                </a:solidFill>
                <a:latin typeface="Times New Roman" panose="02020603050405020304" pitchFamily="18" charset="0"/>
                <a:cs typeface="Times New Roman" panose="02020603050405020304" pitchFamily="18" charset="0"/>
              </a:rPr>
              <a:t>).</a:t>
            </a:r>
            <a:endParaRPr lang="ro-RO"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ro-RO" sz="6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r>
              <a:rPr lang="ro-RO" sz="2300" dirty="0" smtClean="0">
                <a:solidFill>
                  <a:schemeClr val="tx1"/>
                </a:solidFill>
                <a:latin typeface="Times New Roman" panose="02020603050405020304" pitchFamily="18" charset="0"/>
                <a:cs typeface="Times New Roman" panose="02020603050405020304" pitchFamily="18" charset="0"/>
              </a:rPr>
              <a:t>Au fost elaborate 2 propuneri de proiecte bilaterale (Moldova - Italia</a:t>
            </a:r>
            <a:r>
              <a:rPr lang="ro-RO" sz="1900" dirty="0" smtClean="0">
                <a:solidFill>
                  <a:schemeClr val="tx1"/>
                </a:solidFill>
                <a:latin typeface="Times New Roman" panose="02020603050405020304" pitchFamily="18" charset="0"/>
                <a:cs typeface="Times New Roman" panose="02020603050405020304" pitchFamily="18" charset="0"/>
              </a:rPr>
              <a:t>):</a:t>
            </a:r>
            <a:endParaRPr lang="en-US" sz="1100" dirty="0" smtClean="0">
              <a:solidFill>
                <a:schemeClr val="tx1"/>
              </a:solidFill>
              <a:latin typeface="Times New Roman" panose="02020603050405020304" pitchFamily="18" charset="0"/>
              <a:cs typeface="Times New Roman" panose="02020603050405020304" pitchFamily="18" charset="0"/>
            </a:endParaRPr>
          </a:p>
          <a:p>
            <a:pPr marL="342900" indent="-161925" algn="just">
              <a:buFontTx/>
              <a:buChar char="-"/>
            </a:pPr>
            <a:endParaRPr lang="ro-RO" sz="1100" dirty="0" smtClean="0">
              <a:solidFill>
                <a:schemeClr val="tx1"/>
              </a:solidFill>
              <a:latin typeface="Times New Roman" panose="02020603050405020304" pitchFamily="18" charset="0"/>
              <a:cs typeface="Times New Roman" panose="02020603050405020304" pitchFamily="18" charset="0"/>
            </a:endParaRPr>
          </a:p>
          <a:p>
            <a:pPr marL="523875" indent="-257175" algn="just">
              <a:buAutoNum type="arabicPeriod"/>
            </a:pPr>
            <a:r>
              <a:rPr lang="fr-FR" sz="2400" dirty="0" smtClean="0">
                <a:solidFill>
                  <a:schemeClr val="tx1"/>
                </a:solidFill>
                <a:latin typeface="Times New Roman" panose="02020603050405020304" pitchFamily="18" charset="0"/>
                <a:cs typeface="Times New Roman" panose="02020603050405020304" pitchFamily="18" charset="0"/>
              </a:rPr>
              <a:t>”</a:t>
            </a:r>
            <a:r>
              <a:rPr lang="fr-FR" sz="2400" i="1" dirty="0" err="1" smtClean="0">
                <a:solidFill>
                  <a:schemeClr val="tx1"/>
                </a:solidFill>
                <a:latin typeface="Times New Roman" panose="02020603050405020304" pitchFamily="18" charset="0"/>
                <a:cs typeface="Times New Roman" panose="02020603050405020304" pitchFamily="18" charset="0"/>
              </a:rPr>
              <a:t>Mecanisme</a:t>
            </a:r>
            <a:r>
              <a:rPr lang="fr-FR" sz="2400" i="1" dirty="0" smtClean="0">
                <a:solidFill>
                  <a:schemeClr val="tx1"/>
                </a:solidFill>
                <a:latin typeface="Times New Roman" panose="02020603050405020304" pitchFamily="18" charset="0"/>
                <a:cs typeface="Times New Roman" panose="02020603050405020304" pitchFamily="18" charset="0"/>
              </a:rPr>
              <a:t> </a:t>
            </a:r>
            <a:r>
              <a:rPr lang="fr-FR" sz="2400" i="1" dirty="0">
                <a:solidFill>
                  <a:schemeClr val="tx1"/>
                </a:solidFill>
                <a:latin typeface="Times New Roman" panose="02020603050405020304" pitchFamily="18" charset="0"/>
                <a:cs typeface="Times New Roman" panose="02020603050405020304" pitchFamily="18" charset="0"/>
              </a:rPr>
              <a:t>de </a:t>
            </a:r>
            <a:r>
              <a:rPr lang="fr-FR" sz="2400" i="1" dirty="0" err="1">
                <a:solidFill>
                  <a:schemeClr val="tx1"/>
                </a:solidFill>
                <a:latin typeface="Times New Roman" panose="02020603050405020304" pitchFamily="18" charset="0"/>
                <a:cs typeface="Times New Roman" panose="02020603050405020304" pitchFamily="18" charset="0"/>
              </a:rPr>
              <a:t>protecţie</a:t>
            </a:r>
            <a:r>
              <a:rPr lang="fr-FR" sz="2400" i="1" dirty="0">
                <a:solidFill>
                  <a:schemeClr val="tx1"/>
                </a:solidFill>
                <a:latin typeface="Times New Roman" panose="02020603050405020304" pitchFamily="18" charset="0"/>
                <a:cs typeface="Times New Roman" panose="02020603050405020304" pitchFamily="18" charset="0"/>
              </a:rPr>
              <a:t> a </a:t>
            </a:r>
            <a:r>
              <a:rPr lang="fr-FR" sz="2400" i="1" dirty="0" err="1">
                <a:solidFill>
                  <a:schemeClr val="tx1"/>
                </a:solidFill>
                <a:latin typeface="Times New Roman" panose="02020603050405020304" pitchFamily="18" charset="0"/>
                <a:cs typeface="Times New Roman" panose="02020603050405020304" pitchFamily="18" charset="0"/>
              </a:rPr>
              <a:t>drepturilor</a:t>
            </a:r>
            <a:r>
              <a:rPr lang="fr-FR" sz="2400" i="1" dirty="0">
                <a:solidFill>
                  <a:schemeClr val="tx1"/>
                </a:solidFill>
                <a:latin typeface="Times New Roman" panose="02020603050405020304" pitchFamily="18" charset="0"/>
                <a:cs typeface="Times New Roman" panose="02020603050405020304" pitchFamily="18" charset="0"/>
              </a:rPr>
              <a:t> minime sociale </a:t>
            </a:r>
            <a:r>
              <a:rPr lang="fr-FR" sz="2400" i="1" dirty="0" err="1">
                <a:solidFill>
                  <a:schemeClr val="tx1"/>
                </a:solidFill>
                <a:latin typeface="Times New Roman" panose="02020603050405020304" pitchFamily="18" charset="0"/>
                <a:cs typeface="Times New Roman" panose="02020603050405020304" pitchFamily="18" charset="0"/>
              </a:rPr>
              <a:t>şi</a:t>
            </a:r>
            <a:r>
              <a:rPr lang="fr-FR" sz="2400" i="1" dirty="0">
                <a:solidFill>
                  <a:schemeClr val="tx1"/>
                </a:solidFill>
                <a:latin typeface="Times New Roman" panose="02020603050405020304" pitchFamily="18" charset="0"/>
                <a:cs typeface="Times New Roman" panose="02020603050405020304" pitchFamily="18" charset="0"/>
              </a:rPr>
              <a:t> civile </a:t>
            </a:r>
            <a:r>
              <a:rPr lang="fr-FR" sz="2400" i="1" dirty="0" err="1">
                <a:solidFill>
                  <a:schemeClr val="tx1"/>
                </a:solidFill>
                <a:latin typeface="Times New Roman" panose="02020603050405020304" pitchFamily="18" charset="0"/>
                <a:cs typeface="Times New Roman" panose="02020603050405020304" pitchFamily="18" charset="0"/>
              </a:rPr>
              <a:t>în</a:t>
            </a:r>
            <a:r>
              <a:rPr lang="fr-FR" sz="2400" i="1" dirty="0">
                <a:solidFill>
                  <a:schemeClr val="tx1"/>
                </a:solidFill>
                <a:latin typeface="Times New Roman" panose="02020603050405020304" pitchFamily="18" charset="0"/>
                <a:cs typeface="Times New Roman" panose="02020603050405020304" pitchFamily="18" charset="0"/>
              </a:rPr>
              <a:t> </a:t>
            </a:r>
            <a:r>
              <a:rPr lang="fr-FR" sz="2400" i="1" dirty="0" err="1">
                <a:solidFill>
                  <a:schemeClr val="tx1"/>
                </a:solidFill>
                <a:latin typeface="Times New Roman" panose="02020603050405020304" pitchFamily="18" charset="0"/>
                <a:cs typeface="Times New Roman" panose="02020603050405020304" pitchFamily="18" charset="0"/>
              </a:rPr>
              <a:t>Republica</a:t>
            </a:r>
            <a:r>
              <a:rPr lang="fr-FR" sz="2400" i="1" dirty="0">
                <a:solidFill>
                  <a:schemeClr val="tx1"/>
                </a:solidFill>
                <a:latin typeface="Times New Roman" panose="02020603050405020304" pitchFamily="18" charset="0"/>
                <a:cs typeface="Times New Roman" panose="02020603050405020304" pitchFamily="18" charset="0"/>
              </a:rPr>
              <a:t> Moldova </a:t>
            </a:r>
            <a:r>
              <a:rPr lang="fr-FR" sz="2400" i="1" dirty="0" err="1">
                <a:solidFill>
                  <a:schemeClr val="tx1"/>
                </a:solidFill>
                <a:latin typeface="Times New Roman" panose="02020603050405020304" pitchFamily="18" charset="0"/>
                <a:cs typeface="Times New Roman" panose="02020603050405020304" pitchFamily="18" charset="0"/>
              </a:rPr>
              <a:t>şi</a:t>
            </a:r>
            <a:r>
              <a:rPr lang="fr-FR" sz="2400" i="1" dirty="0">
                <a:solidFill>
                  <a:schemeClr val="tx1"/>
                </a:solidFill>
                <a:latin typeface="Times New Roman" panose="02020603050405020304" pitchFamily="18" charset="0"/>
                <a:cs typeface="Times New Roman" panose="02020603050405020304" pitchFamily="18" charset="0"/>
              </a:rPr>
              <a:t> </a:t>
            </a:r>
            <a:r>
              <a:rPr lang="fr-FR" sz="2400" i="1" dirty="0" err="1">
                <a:solidFill>
                  <a:schemeClr val="tx1"/>
                </a:solidFill>
                <a:latin typeface="Times New Roman" panose="02020603050405020304" pitchFamily="18" charset="0"/>
                <a:cs typeface="Times New Roman" panose="02020603050405020304" pitchFamily="18" charset="0"/>
              </a:rPr>
              <a:t>Italia</a:t>
            </a:r>
            <a:r>
              <a:rPr lang="fr-FR" sz="2400" dirty="0">
                <a:solidFill>
                  <a:schemeClr val="tx1"/>
                </a:solidFill>
                <a:latin typeface="Times New Roman" panose="02020603050405020304" pitchFamily="18" charset="0"/>
                <a:cs typeface="Times New Roman" panose="02020603050405020304" pitchFamily="18" charset="0"/>
              </a:rPr>
              <a:t>” (2018-2019), </a:t>
            </a:r>
            <a:r>
              <a:rPr lang="fr-FR" sz="2400" dirty="0" err="1" smtClean="0">
                <a:solidFill>
                  <a:schemeClr val="tx1"/>
                </a:solidFill>
                <a:latin typeface="Times New Roman" panose="02020603050405020304" pitchFamily="18" charset="0"/>
                <a:cs typeface="Times New Roman" panose="02020603050405020304" pitchFamily="18" charset="0"/>
              </a:rPr>
              <a:t>Director</a:t>
            </a:r>
            <a:r>
              <a:rPr lang="fr-FR" sz="2400" dirty="0" smtClean="0">
                <a:solidFill>
                  <a:schemeClr val="tx1"/>
                </a:solidFill>
                <a:latin typeface="Times New Roman" panose="02020603050405020304" pitchFamily="18" charset="0"/>
                <a:cs typeface="Times New Roman" panose="02020603050405020304" pitchFamily="18" charset="0"/>
              </a:rPr>
              <a:t> </a:t>
            </a:r>
            <a:r>
              <a:rPr lang="ro-RO" sz="2400" dirty="0" smtClean="0">
                <a:solidFill>
                  <a:schemeClr val="tx1"/>
                </a:solidFill>
                <a:latin typeface="Times New Roman" panose="02020603050405020304" pitchFamily="18" charset="0"/>
                <a:cs typeface="Times New Roman" panose="02020603050405020304" pitchFamily="18" charset="0"/>
              </a:rPr>
              <a:t>- prof</a:t>
            </a:r>
            <a:r>
              <a:rPr lang="ro-RO" sz="2400" dirty="0">
                <a:solidFill>
                  <a:schemeClr val="tx1"/>
                </a:solidFill>
                <a:latin typeface="Times New Roman" panose="02020603050405020304" pitchFamily="18" charset="0"/>
                <a:cs typeface="Times New Roman" panose="02020603050405020304" pitchFamily="18" charset="0"/>
              </a:rPr>
              <a:t>. V. JUC</a:t>
            </a:r>
            <a:r>
              <a:rPr lang="ro-RO" sz="2400" dirty="0" smtClean="0">
                <a:solidFill>
                  <a:schemeClr val="tx1"/>
                </a:solidFill>
                <a:latin typeface="Times New Roman" panose="02020603050405020304" pitchFamily="18" charset="0"/>
                <a:cs typeface="Times New Roman" panose="02020603050405020304" pitchFamily="18" charset="0"/>
              </a:rPr>
              <a:t>.</a:t>
            </a:r>
            <a:endParaRPr lang="en-US" sz="700" dirty="0" smtClean="0">
              <a:solidFill>
                <a:schemeClr val="tx1"/>
              </a:solidFill>
              <a:latin typeface="Times New Roman" panose="02020603050405020304" pitchFamily="18" charset="0"/>
              <a:cs typeface="Times New Roman" panose="02020603050405020304" pitchFamily="18" charset="0"/>
            </a:endParaRPr>
          </a:p>
          <a:p>
            <a:pPr marL="523875" indent="-257175" algn="just">
              <a:buAutoNum type="arabicPeriod"/>
            </a:pPr>
            <a:endParaRPr lang="en-US" sz="700" dirty="0">
              <a:solidFill>
                <a:schemeClr val="tx1"/>
              </a:solidFill>
              <a:latin typeface="Times New Roman" panose="02020603050405020304" pitchFamily="18" charset="0"/>
              <a:cs typeface="Times New Roman" panose="02020603050405020304" pitchFamily="18" charset="0"/>
            </a:endParaRPr>
          </a:p>
          <a:p>
            <a:pPr marL="523875" indent="-257175" algn="just">
              <a:buAutoNum type="arabicPeriod"/>
            </a:pPr>
            <a:endParaRPr lang="ro-RO" sz="700" dirty="0" smtClean="0">
              <a:solidFill>
                <a:schemeClr val="tx1"/>
              </a:solidFill>
              <a:latin typeface="Times New Roman" panose="02020603050405020304" pitchFamily="18" charset="0"/>
              <a:cs typeface="Times New Roman" panose="02020603050405020304" pitchFamily="18" charset="0"/>
            </a:endParaRPr>
          </a:p>
          <a:p>
            <a:pPr marL="523875" indent="-257175" algn="just">
              <a:buAutoNum type="arabicPeriod"/>
            </a:pPr>
            <a:r>
              <a:rPr lang="ro-RO" sz="2400" dirty="0" smtClean="0">
                <a:solidFill>
                  <a:schemeClr val="tx1"/>
                </a:solidFill>
                <a:latin typeface="Times New Roman" panose="02020603050405020304" pitchFamily="18" charset="0"/>
                <a:cs typeface="Times New Roman" panose="02020603050405020304" pitchFamily="18" charset="0"/>
              </a:rPr>
              <a:t>”</a:t>
            </a:r>
            <a:r>
              <a:rPr lang="ro-RO" sz="2400" i="1" dirty="0">
                <a:solidFill>
                  <a:schemeClr val="tx1"/>
                </a:solidFill>
                <a:latin typeface="Times New Roman" panose="02020603050405020304" pitchFamily="18" charset="0"/>
                <a:cs typeface="Times New Roman" panose="02020603050405020304" pitchFamily="18" charset="0"/>
              </a:rPr>
              <a:t>Relațiile socio-economice dintre Italia și Republica Moldova: </a:t>
            </a:r>
            <a:r>
              <a:rPr lang="ro-RO" sz="2400" i="1" dirty="0" smtClean="0">
                <a:solidFill>
                  <a:schemeClr val="tx1"/>
                </a:solidFill>
                <a:latin typeface="Times New Roman" panose="02020603050405020304" pitchFamily="18" charset="0"/>
                <a:cs typeface="Times New Roman" panose="02020603050405020304" pitchFamily="18" charset="0"/>
              </a:rPr>
              <a:t>actualități </a:t>
            </a:r>
            <a:r>
              <a:rPr lang="ro-RO" sz="2400" i="1" dirty="0">
                <a:solidFill>
                  <a:schemeClr val="tx1"/>
                </a:solidFill>
                <a:latin typeface="Times New Roman" panose="02020603050405020304" pitchFamily="18" charset="0"/>
                <a:cs typeface="Times New Roman" panose="02020603050405020304" pitchFamily="18" charset="0"/>
              </a:rPr>
              <a:t>și perspective</a:t>
            </a:r>
            <a:r>
              <a:rPr lang="ro-RO" sz="2400" dirty="0">
                <a:solidFill>
                  <a:schemeClr val="tx1"/>
                </a:solidFill>
                <a:latin typeface="Times New Roman" panose="02020603050405020304" pitchFamily="18" charset="0"/>
                <a:cs typeface="Times New Roman" panose="02020603050405020304" pitchFamily="18" charset="0"/>
              </a:rPr>
              <a:t>” (2018-2019), </a:t>
            </a:r>
            <a:r>
              <a:rPr lang="ro-RO" sz="2400" dirty="0" smtClean="0">
                <a:solidFill>
                  <a:schemeClr val="tx1"/>
                </a:solidFill>
                <a:latin typeface="Times New Roman" panose="02020603050405020304" pitchFamily="18" charset="0"/>
                <a:cs typeface="Times New Roman" panose="02020603050405020304" pitchFamily="18" charset="0"/>
              </a:rPr>
              <a:t>Director – </a:t>
            </a:r>
            <a:r>
              <a:rPr lang="ro-RO" sz="2400" dirty="0" err="1" smtClean="0">
                <a:solidFill>
                  <a:schemeClr val="tx1"/>
                </a:solidFill>
                <a:latin typeface="Times New Roman" panose="02020603050405020304" pitchFamily="18" charset="0"/>
                <a:cs typeface="Times New Roman" panose="02020603050405020304" pitchFamily="18" charset="0"/>
              </a:rPr>
              <a:t>m.c</a:t>
            </a:r>
            <a:r>
              <a:rPr lang="ro-RO" sz="2400" dirty="0" smtClean="0">
                <a:solidFill>
                  <a:schemeClr val="tx1"/>
                </a:solidFill>
                <a:latin typeface="Times New Roman" panose="02020603050405020304" pitchFamily="18" charset="0"/>
                <a:cs typeface="Times New Roman" panose="02020603050405020304" pitchFamily="18" charset="0"/>
              </a:rPr>
              <a:t>. V</a:t>
            </a:r>
            <a:r>
              <a:rPr lang="ro-RO" sz="2400" dirty="0">
                <a:solidFill>
                  <a:schemeClr val="tx1"/>
                </a:solidFill>
                <a:latin typeface="Times New Roman" panose="02020603050405020304" pitchFamily="18" charset="0"/>
                <a:cs typeface="Times New Roman" panose="02020603050405020304" pitchFamily="18" charset="0"/>
              </a:rPr>
              <a:t>. </a:t>
            </a:r>
            <a:r>
              <a:rPr lang="ro-RO" sz="2400" dirty="0" smtClean="0">
                <a:solidFill>
                  <a:schemeClr val="tx1"/>
                </a:solidFill>
                <a:latin typeface="Times New Roman" panose="02020603050405020304" pitchFamily="18" charset="0"/>
                <a:cs typeface="Times New Roman" panose="02020603050405020304" pitchFamily="18" charset="0"/>
              </a:rPr>
              <a:t>MORARU</a:t>
            </a:r>
            <a:r>
              <a:rPr lang="ro-RO" sz="2400" dirty="0">
                <a:solidFill>
                  <a:schemeClr val="tx1"/>
                </a:solidFill>
                <a:latin typeface="Times New Roman" panose="02020603050405020304" pitchFamily="18" charset="0"/>
                <a:cs typeface="Times New Roman" panose="02020603050405020304" pitchFamily="18" charset="0"/>
              </a:rPr>
              <a:t>.</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5085184"/>
            <a:ext cx="4171253"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05598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reptunghi 3"/>
          <p:cNvSpPr/>
          <p:nvPr/>
        </p:nvSpPr>
        <p:spPr>
          <a:xfrm>
            <a:off x="179512" y="1020514"/>
            <a:ext cx="8712968" cy="4524315"/>
          </a:xfrm>
          <a:prstGeom prst="rect">
            <a:avLst/>
          </a:prstGeom>
        </p:spPr>
        <p:txBody>
          <a:bodyPr wrap="square" numCol="2">
            <a:spAutoFit/>
          </a:bodyPr>
          <a:lstStyle/>
          <a:p>
            <a:pPr algn="just">
              <a:tabLst>
                <a:tab pos="447675" algn="l"/>
              </a:tabLst>
            </a:pPr>
            <a:r>
              <a:rPr lang="ro-RO" dirty="0" smtClean="0">
                <a:latin typeface="Times New Roman" panose="02020603050405020304" pitchFamily="18" charset="0"/>
                <a:cs typeface="Times New Roman" panose="02020603050405020304" pitchFamily="18" charset="0"/>
              </a:rPr>
              <a:t>	Cercetătorii științifici ai ICJP au participat în 2017 în peste </a:t>
            </a:r>
            <a:r>
              <a:rPr lang="ro-RO" b="1" dirty="0" smtClean="0">
                <a:solidFill>
                  <a:srgbClr val="FF0000"/>
                </a:solidFill>
                <a:latin typeface="Times New Roman" panose="02020603050405020304" pitchFamily="18" charset="0"/>
                <a:cs typeface="Times New Roman" panose="02020603050405020304" pitchFamily="18" charset="0"/>
              </a:rPr>
              <a:t>14</a:t>
            </a:r>
            <a:r>
              <a:rPr lang="en-US" b="1" dirty="0">
                <a:solidFill>
                  <a:srgbClr val="FF0000"/>
                </a:solidFill>
                <a:latin typeface="Times New Roman" panose="02020603050405020304" pitchFamily="18" charset="0"/>
                <a:cs typeface="Times New Roman" panose="02020603050405020304" pitchFamily="18" charset="0"/>
              </a:rPr>
              <a:t>5</a:t>
            </a:r>
            <a:r>
              <a:rPr lang="ro-RO" dirty="0">
                <a:latin typeface="Times New Roman" panose="02020603050405020304" pitchFamily="18" charset="0"/>
                <a:cs typeface="Times New Roman" panose="02020603050405020304" pitchFamily="18" charset="0"/>
              </a:rPr>
              <a:t> de </a:t>
            </a:r>
            <a:r>
              <a:rPr lang="ro-RO" dirty="0" smtClean="0">
                <a:latin typeface="Times New Roman" panose="02020603050405020304" pitchFamily="18" charset="0"/>
                <a:cs typeface="Times New Roman" panose="02020603050405020304" pitchFamily="18" charset="0"/>
              </a:rPr>
              <a:t>emisiuni </a:t>
            </a:r>
            <a:r>
              <a:rPr lang="ro-RO" dirty="0">
                <a:latin typeface="Times New Roman" panose="02020603050405020304" pitchFamily="18" charset="0"/>
                <a:cs typeface="Times New Roman" panose="02020603050405020304" pitchFamily="18" charset="0"/>
              </a:rPr>
              <a:t>TV și </a:t>
            </a:r>
            <a:r>
              <a:rPr lang="ro-RO" dirty="0" smtClean="0">
                <a:latin typeface="Times New Roman" panose="02020603050405020304" pitchFamily="18" charset="0"/>
                <a:cs typeface="Times New Roman" panose="02020603050405020304" pitchFamily="18" charset="0"/>
              </a:rPr>
              <a:t>radio despre activitatea Institutului, la posturi ca: </a:t>
            </a:r>
            <a:r>
              <a:rPr lang="ro-RO" dirty="0">
                <a:latin typeface="Times New Roman" panose="02020603050405020304" pitchFamily="18" charset="0"/>
                <a:cs typeface="Times New Roman" panose="02020603050405020304" pitchFamily="18" charset="0"/>
              </a:rPr>
              <a:t>TVR </a:t>
            </a:r>
            <a:r>
              <a:rPr lang="ro-RO" dirty="0" smtClean="0">
                <a:latin typeface="Times New Roman" panose="02020603050405020304" pitchFamily="18" charset="0"/>
                <a:cs typeface="Times New Roman" panose="02020603050405020304" pitchFamily="18" charset="0"/>
              </a:rPr>
              <a:t>Moldova, Moldova1, </a:t>
            </a:r>
            <a:r>
              <a:rPr lang="ro-RO" dirty="0" err="1" smtClean="0">
                <a:latin typeface="Times New Roman" panose="02020603050405020304" pitchFamily="18" charset="0"/>
                <a:cs typeface="Times New Roman" panose="02020603050405020304" pitchFamily="18" charset="0"/>
              </a:rPr>
              <a:t>Publika</a:t>
            </a:r>
            <a:r>
              <a:rPr lang="ro-RO" dirty="0" smtClean="0">
                <a:latin typeface="Times New Roman" panose="02020603050405020304" pitchFamily="18" charset="0"/>
                <a:cs typeface="Times New Roman" panose="02020603050405020304" pitchFamily="18" charset="0"/>
              </a:rPr>
              <a:t> TV, Prime TV, Noroc TV, </a:t>
            </a:r>
            <a:r>
              <a:rPr lang="ro-RO" dirty="0" err="1" smtClean="0">
                <a:latin typeface="Times New Roman" panose="02020603050405020304" pitchFamily="18" charset="0"/>
                <a:cs typeface="Times New Roman" panose="02020603050405020304" pitchFamily="18" charset="0"/>
              </a:rPr>
              <a:t>TV</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10 </a:t>
            </a:r>
            <a:r>
              <a:rPr lang="ro-RO" dirty="0" smtClean="0">
                <a:latin typeface="Times New Roman" panose="02020603050405020304" pitchFamily="18" charset="0"/>
                <a:cs typeface="Times New Roman" panose="02020603050405020304" pitchFamily="18" charset="0"/>
              </a:rPr>
              <a:t>Moldova, Impact TV,</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TV</a:t>
            </a: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8 </a:t>
            </a:r>
            <a:r>
              <a:rPr lang="ro-RO" dirty="0">
                <a:latin typeface="Times New Roman" panose="02020603050405020304" pitchFamily="18" charset="0"/>
                <a:cs typeface="Times New Roman" panose="02020603050405020304" pitchFamily="18" charset="0"/>
              </a:rPr>
              <a:t>Moldova</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Jurnal TV, </a:t>
            </a:r>
            <a:r>
              <a:rPr lang="ro-RO" dirty="0" err="1">
                <a:latin typeface="Times New Roman" panose="02020603050405020304" pitchFamily="18" charset="0"/>
                <a:cs typeface="Times New Roman" panose="02020603050405020304" pitchFamily="18" charset="0"/>
              </a:rPr>
              <a:t>Unimedia</a:t>
            </a: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Realitatea </a:t>
            </a:r>
            <a:r>
              <a:rPr lang="ro-RO" dirty="0">
                <a:latin typeface="Times New Roman" panose="02020603050405020304" pitchFamily="18" charset="0"/>
                <a:cs typeface="Times New Roman" panose="02020603050405020304" pitchFamily="18" charset="0"/>
              </a:rPr>
              <a:t>TV,</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Accent </a:t>
            </a:r>
            <a:r>
              <a:rPr lang="ro-RO" dirty="0" smtClean="0">
                <a:latin typeface="Times New Roman" panose="02020603050405020304" pitchFamily="18" charset="0"/>
                <a:cs typeface="Times New Roman" panose="02020603050405020304" pitchFamily="18" charset="0"/>
              </a:rPr>
              <a:t>TV, TVC 21, IPN</a:t>
            </a: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Radio Moldova, </a:t>
            </a:r>
            <a:r>
              <a:rPr lang="ro-RO" dirty="0">
                <a:latin typeface="Times New Roman" panose="02020603050405020304" pitchFamily="18" charset="0"/>
                <a:cs typeface="Times New Roman" panose="02020603050405020304" pitchFamily="18" charset="0"/>
              </a:rPr>
              <a:t>Radio Europa </a:t>
            </a:r>
            <a:r>
              <a:rPr lang="ro-RO" dirty="0" smtClean="0">
                <a:latin typeface="Times New Roman" panose="02020603050405020304" pitchFamily="18" charset="0"/>
                <a:cs typeface="Times New Roman" panose="02020603050405020304" pitchFamily="18" charset="0"/>
              </a:rPr>
              <a:t>liberă, Radio </a:t>
            </a:r>
            <a:r>
              <a:rPr lang="ro-RO" dirty="0">
                <a:latin typeface="Times New Roman" panose="02020603050405020304" pitchFamily="18" charset="0"/>
                <a:cs typeface="Times New Roman" panose="02020603050405020304" pitchFamily="18" charset="0"/>
              </a:rPr>
              <a:t>Sputnik </a:t>
            </a:r>
            <a:r>
              <a:rPr lang="ro-RO" dirty="0" smtClean="0">
                <a:latin typeface="Times New Roman" panose="02020603050405020304" pitchFamily="18" charset="0"/>
                <a:cs typeface="Times New Roman" panose="02020603050405020304" pitchFamily="18" charset="0"/>
              </a:rPr>
              <a:t>Moldova, </a:t>
            </a:r>
            <a:r>
              <a:rPr lang="ro-RO" dirty="0">
                <a:latin typeface="Times New Roman" panose="02020603050405020304" pitchFamily="18" charset="0"/>
                <a:cs typeface="Times New Roman" panose="02020603050405020304" pitchFamily="18" charset="0"/>
              </a:rPr>
              <a:t>Radio </a:t>
            </a:r>
            <a:r>
              <a:rPr lang="ro-RO" dirty="0" smtClean="0">
                <a:latin typeface="Times New Roman" panose="02020603050405020304" pitchFamily="18" charset="0"/>
                <a:cs typeface="Times New Roman" panose="02020603050405020304" pitchFamily="18" charset="0"/>
              </a:rPr>
              <a:t>Chișinău.</a:t>
            </a:r>
          </a:p>
          <a:p>
            <a:pPr algn="just">
              <a:tabLst>
                <a:tab pos="447675" algn="l"/>
              </a:tabLst>
            </a:pPr>
            <a:endParaRPr lang="ro-RO" dirty="0" smtClean="0">
              <a:latin typeface="Times New Roman" panose="02020603050405020304" pitchFamily="18" charset="0"/>
              <a:cs typeface="Times New Roman" panose="02020603050405020304" pitchFamily="18" charset="0"/>
            </a:endParaRPr>
          </a:p>
          <a:p>
            <a:pPr algn="just">
              <a:tabLst>
                <a:tab pos="447675" algn="l"/>
              </a:tabLst>
            </a:pPr>
            <a:endParaRPr lang="ro-RO" dirty="0">
              <a:latin typeface="Times New Roman" panose="02020603050405020304" pitchFamily="18" charset="0"/>
              <a:cs typeface="Times New Roman" panose="02020603050405020304" pitchFamily="18" charset="0"/>
            </a:endParaRPr>
          </a:p>
          <a:p>
            <a:pPr algn="just">
              <a:tabLst>
                <a:tab pos="447675" algn="l"/>
              </a:tabLst>
            </a:pPr>
            <a:endParaRPr lang="ro-RO" dirty="0" smtClean="0">
              <a:latin typeface="Times New Roman" panose="02020603050405020304" pitchFamily="18" charset="0"/>
              <a:cs typeface="Times New Roman" panose="02020603050405020304" pitchFamily="18" charset="0"/>
            </a:endParaRPr>
          </a:p>
          <a:p>
            <a:endParaRPr lang="ro-RO" dirty="0" smtClean="0"/>
          </a:p>
          <a:p>
            <a:r>
              <a:rPr lang="ro-RO" dirty="0" smtClean="0"/>
              <a:t>  </a:t>
            </a:r>
            <a:endParaRPr lang="ro-RO" dirty="0" smtClean="0">
              <a:latin typeface="Times New Roman" panose="02020603050405020304" pitchFamily="18" charset="0"/>
              <a:cs typeface="Times New Roman" panose="02020603050405020304" pitchFamily="18" charset="0"/>
            </a:endParaRPr>
          </a:p>
          <a:p>
            <a:endParaRPr lang="ro-RO" dirty="0">
              <a:latin typeface="Times New Roman" panose="02020603050405020304" pitchFamily="18" charset="0"/>
              <a:cs typeface="Times New Roman" panose="02020603050405020304" pitchFamily="18" charset="0"/>
            </a:endParaRPr>
          </a:p>
          <a:p>
            <a:endParaRPr lang="ro-RO" dirty="0" smtClean="0">
              <a:latin typeface="Times New Roman" panose="02020603050405020304" pitchFamily="18" charset="0"/>
              <a:cs typeface="Times New Roman" panose="02020603050405020304" pitchFamily="18" charset="0"/>
            </a:endParaRPr>
          </a:p>
          <a:p>
            <a:pPr marL="266700" algn="just">
              <a:tabLst>
                <a:tab pos="447675" algn="l"/>
              </a:tabLst>
            </a:pPr>
            <a:r>
              <a:rPr lang="ro-RO" dirty="0" smtClean="0">
                <a:latin typeface="Times New Roman" panose="02020603050405020304" pitchFamily="18" charset="0"/>
                <a:cs typeface="Times New Roman" panose="02020603050405020304" pitchFamily="18" charset="0"/>
              </a:rPr>
              <a:t>Au fost publicate materiale de popularizare </a:t>
            </a:r>
            <a:r>
              <a:rPr lang="ro-RO" dirty="0">
                <a:latin typeface="Times New Roman" panose="02020603050405020304" pitchFamily="18" charset="0"/>
                <a:cs typeface="Times New Roman" panose="02020603050405020304" pitchFamily="18" charset="0"/>
              </a:rPr>
              <a:t>a ştiinţei </a:t>
            </a:r>
            <a:r>
              <a:rPr lang="ro-RO" dirty="0" smtClean="0">
                <a:latin typeface="Times New Roman" panose="02020603050405020304" pitchFamily="18" charset="0"/>
                <a:cs typeface="Times New Roman" panose="02020603050405020304" pitchFamily="18" charset="0"/>
              </a:rPr>
              <a:t>în ziare și reviste precum </a:t>
            </a:r>
            <a:r>
              <a:rPr lang="en-US" dirty="0" err="1">
                <a:latin typeface="Times New Roman" panose="02020603050405020304" pitchFamily="18" charset="0"/>
                <a:cs typeface="Times New Roman" panose="02020603050405020304" pitchFamily="18" charset="0"/>
              </a:rPr>
              <a:t>Revista</a:t>
            </a:r>
            <a:r>
              <a:rPr lang="en-US"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Penser</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l'Europe</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XVI-ème</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édition</a:t>
            </a:r>
            <a:r>
              <a:rPr lang="ro-RO" i="1" dirty="0">
                <a:latin typeface="Times New Roman" panose="02020603050405020304" pitchFamily="18" charset="0"/>
                <a:cs typeface="Times New Roman" panose="02020603050405020304" pitchFamily="18" charset="0"/>
              </a:rPr>
              <a:t>. </a:t>
            </a:r>
            <a:r>
              <a:rPr lang="fr-FR" i="1" dirty="0">
                <a:latin typeface="Times New Roman" panose="02020603050405020304" pitchFamily="18" charset="0"/>
                <a:cs typeface="Times New Roman" panose="02020603050405020304" pitchFamily="18" charset="0"/>
              </a:rPr>
              <a:t>Les Religions et l’identité européenne</a:t>
            </a:r>
            <a:r>
              <a:rPr lang="ro-RO" dirty="0">
                <a:latin typeface="Times New Roman" panose="02020603050405020304" pitchFamily="18" charset="0"/>
                <a:cs typeface="Times New Roman" panose="02020603050405020304" pitchFamily="18" charset="0"/>
              </a:rPr>
              <a:t>”, editată de Academia Română, Fundația Națională pentru Știință și Artă. </a:t>
            </a:r>
            <a:r>
              <a:rPr lang="en-US" dirty="0">
                <a:latin typeface="Times New Roman" panose="02020603050405020304" pitchFamily="18" charset="0"/>
                <a:cs typeface="Times New Roman" panose="02020603050405020304" pitchFamily="18" charset="0"/>
              </a:rPr>
              <a:t>[</a:t>
            </a:r>
            <a:r>
              <a:rPr lang="ro-RO" dirty="0">
                <a:latin typeface="Times New Roman" panose="02020603050405020304" pitchFamily="18" charset="0"/>
                <a:cs typeface="Times New Roman" panose="02020603050405020304" pitchFamily="18" charset="0"/>
              </a:rPr>
              <a:t>București</a:t>
            </a:r>
            <a:r>
              <a:rPr lang="en-US" dirty="0">
                <a:latin typeface="Times New Roman" panose="02020603050405020304" pitchFamily="18" charset="0"/>
                <a:cs typeface="Times New Roman" panose="02020603050405020304" pitchFamily="18" charset="0"/>
              </a:rPr>
              <a:t>]</a:t>
            </a:r>
            <a:r>
              <a:rPr lang="ro-RO" dirty="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2017</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m.c.</a:t>
            </a:r>
            <a:r>
              <a:rPr lang="en-US" dirty="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dr. hab. V. </a:t>
            </a:r>
            <a:r>
              <a:rPr lang="en-US" dirty="0" smtClean="0">
                <a:latin typeface="Times New Roman" panose="02020603050405020304" pitchFamily="18" charset="0"/>
                <a:cs typeface="Times New Roman" panose="02020603050405020304" pitchFamily="18" charset="0"/>
              </a:rPr>
              <a:t>MORARU</a:t>
            </a:r>
            <a:r>
              <a:rPr lang="ro-RO" dirty="0">
                <a:latin typeface="Times New Roman" panose="02020603050405020304" pitchFamily="18" charset="0"/>
                <a:cs typeface="Times New Roman" panose="02020603050405020304" pitchFamily="18" charset="0"/>
              </a:rPr>
              <a:t>;</a:t>
            </a:r>
            <a:r>
              <a:rPr lang="ro-RO"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Revista</a:t>
            </a:r>
            <a:r>
              <a:rPr lang="en-US" dirty="0" smtClean="0">
                <a:latin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cs typeface="Times New Roman" panose="02020603050405020304" pitchFamily="18" charset="0"/>
              </a:rPr>
              <a:t>”</a:t>
            </a:r>
            <a:r>
              <a:rPr lang="ro-RO" i="1" dirty="0" smtClean="0">
                <a:latin typeface="Times New Roman" panose="02020603050405020304" pitchFamily="18" charset="0"/>
                <a:cs typeface="Times New Roman" panose="02020603050405020304" pitchFamily="18" charset="0"/>
              </a:rPr>
              <a:t>Cross </a:t>
            </a:r>
            <a:r>
              <a:rPr lang="ro-RO" i="1" dirty="0" err="1">
                <a:latin typeface="Times New Roman" panose="02020603050405020304" pitchFamily="18" charset="0"/>
                <a:cs typeface="Times New Roman" panose="02020603050405020304" pitchFamily="18" charset="0"/>
              </a:rPr>
              <a:t>Border</a:t>
            </a:r>
            <a:r>
              <a:rPr lang="ro-RO" i="1" dirty="0">
                <a:latin typeface="Times New Roman" panose="02020603050405020304" pitchFamily="18" charset="0"/>
                <a:cs typeface="Times New Roman" panose="02020603050405020304" pitchFamily="18" charset="0"/>
              </a:rPr>
              <a:t> Journal for International </a:t>
            </a:r>
            <a:r>
              <a:rPr lang="ro-RO" i="1" dirty="0" smtClean="0">
                <a:latin typeface="Times New Roman" panose="02020603050405020304" pitchFamily="18" charset="0"/>
                <a:cs typeface="Times New Roman" panose="02020603050405020304" pitchFamily="18" charset="0"/>
              </a:rPr>
              <a:t>Studies</a:t>
            </a:r>
            <a:r>
              <a:rPr lang="ro-RO" dirty="0" smtClean="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[Galați], nr. 1(2), </a:t>
            </a:r>
            <a:r>
              <a:rPr lang="ro-RO" dirty="0" smtClean="0">
                <a:latin typeface="Times New Roman" panose="02020603050405020304" pitchFamily="18" charset="0"/>
                <a:cs typeface="Times New Roman" panose="02020603050405020304" pitchFamily="18" charset="0"/>
              </a:rPr>
              <a:t>2017 – dr. hab. V. CUȘNIR și dr. V. UNGUREANU</a:t>
            </a:r>
            <a:r>
              <a:rPr lang="ro-RO" sz="1600" dirty="0" smtClean="0">
                <a:latin typeface="Times New Roman" panose="02020603050405020304" pitchFamily="18" charset="0"/>
                <a:cs typeface="Times New Roman" panose="02020603050405020304" pitchFamily="18" charset="0"/>
              </a:rPr>
              <a:t>;</a:t>
            </a:r>
            <a:r>
              <a:rPr lang="ro-RO" dirty="0" smtClean="0">
                <a:latin typeface="Times New Roman" panose="02020603050405020304" pitchFamily="18" charset="0"/>
                <a:cs typeface="Times New Roman" panose="02020603050405020304" pitchFamily="18" charset="0"/>
              </a:rPr>
              <a:t> în </a:t>
            </a:r>
            <a:r>
              <a:rPr lang="ro-RO" dirty="0">
                <a:latin typeface="Times New Roman" panose="02020603050405020304" pitchFamily="18" charset="0"/>
                <a:cs typeface="Times New Roman" panose="02020603050405020304" pitchFamily="18" charset="0"/>
              </a:rPr>
              <a:t>ziarul </a:t>
            </a:r>
            <a:r>
              <a:rPr lang="en-US" dirty="0">
                <a:latin typeface="Times New Roman" panose="02020603050405020304" pitchFamily="18" charset="0"/>
                <a:cs typeface="Times New Roman" panose="02020603050405020304" pitchFamily="18" charset="0"/>
              </a:rPr>
              <a:t>Newsletter </a:t>
            </a:r>
            <a:r>
              <a:rPr lang="en-US" dirty="0" err="1">
                <a:latin typeface="Times New Roman" panose="02020603050405020304" pitchFamily="18" charset="0"/>
                <a:cs typeface="Times New Roman" panose="02020603050405020304" pitchFamily="18" charset="0"/>
              </a:rPr>
              <a:t>nr</a:t>
            </a:r>
            <a:r>
              <a:rPr lang="en-US" dirty="0">
                <a:latin typeface="Times New Roman" panose="02020603050405020304" pitchFamily="18" charset="0"/>
                <a:cs typeface="Times New Roman" panose="02020603050405020304" pitchFamily="18" charset="0"/>
              </a:rPr>
              <a:t>. 05 (2017)</a:t>
            </a:r>
            <a:r>
              <a:rPr lang="ro-RO" dirty="0">
                <a:latin typeface="Times New Roman" panose="02020603050405020304" pitchFamily="18" charset="0"/>
                <a:cs typeface="Times New Roman" panose="02020603050405020304" pitchFamily="18" charset="0"/>
              </a:rPr>
              <a:t> – dr. N. </a:t>
            </a:r>
            <a:r>
              <a:rPr lang="ro-RO" dirty="0" smtClean="0">
                <a:latin typeface="Times New Roman" panose="02020603050405020304" pitchFamily="18" charset="0"/>
                <a:cs typeface="Times New Roman" panose="02020603050405020304" pitchFamily="18" charset="0"/>
              </a:rPr>
              <a:t>ALBU.</a:t>
            </a:r>
            <a:endParaRPr lang="ro-RO" dirty="0">
              <a:latin typeface="Times New Roman" panose="02020603050405020304" pitchFamily="18" charset="0"/>
              <a:cs typeface="Times New Roman" panose="02020603050405020304" pitchFamily="18" charset="0"/>
            </a:endParaRPr>
          </a:p>
        </p:txBody>
      </p:sp>
      <p:sp>
        <p:nvSpPr>
          <p:cNvPr id="2" name="Titlu 1"/>
          <p:cNvSpPr>
            <a:spLocks noGrp="1"/>
          </p:cNvSpPr>
          <p:nvPr>
            <p:ph type="title"/>
          </p:nvPr>
        </p:nvSpPr>
        <p:spPr>
          <a:xfrm>
            <a:off x="457200" y="0"/>
            <a:ext cx="8229600" cy="1052736"/>
          </a:xfrm>
        </p:spPr>
        <p:txBody>
          <a:bodyPr>
            <a:normAutofit fontScale="90000"/>
          </a:bodyPr>
          <a:lstStyle/>
          <a:p>
            <a:r>
              <a:rPr lang="en-US" b="1" dirty="0" err="1" smtClean="0">
                <a:latin typeface="Times New Roman" panose="02020603050405020304" pitchFamily="18" charset="0"/>
                <a:cs typeface="Times New Roman" panose="02020603050405020304" pitchFamily="18" charset="0"/>
              </a:rPr>
              <a:t>Diseminarea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rezultatelor</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cercet</a:t>
            </a:r>
            <a:r>
              <a:rPr lang="ro-RO" b="1" dirty="0">
                <a:latin typeface="Times New Roman" panose="02020603050405020304" pitchFamily="18" charset="0"/>
                <a:cs typeface="Times New Roman" panose="02020603050405020304" pitchFamily="18" charset="0"/>
              </a:rPr>
              <a:t>ă</a:t>
            </a:r>
            <a:r>
              <a:rPr lang="en-US" b="1" dirty="0" err="1" smtClean="0">
                <a:latin typeface="Times New Roman" panose="02020603050405020304" pitchFamily="18" charset="0"/>
                <a:cs typeface="Times New Roman" panose="02020603050405020304" pitchFamily="18" charset="0"/>
              </a:rPr>
              <a:t>rilor</a:t>
            </a:r>
            <a:endParaRPr lang="ro-RO" b="1" dirty="0">
              <a:latin typeface="Times New Roman" panose="02020603050405020304" pitchFamily="18" charset="0"/>
              <a:cs typeface="Times New Roman" panose="02020603050405020304" pitchFamily="18" charset="0"/>
            </a:endParaRPr>
          </a:p>
        </p:txBody>
      </p:sp>
      <p:pic>
        <p:nvPicPr>
          <p:cNvPr id="1026" name="Picture 2" descr="D:\Desktop\Dare de seama ICJP 2017\Poze raport 2017\Cross border Journal.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4205733"/>
            <a:ext cx="1512168" cy="212981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Desktop\Dare de seama ICJP 2017\Poze raport 2017\V Moraru.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264" y="4164520"/>
            <a:ext cx="1584176" cy="217102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4713" y="3717032"/>
            <a:ext cx="1641644" cy="1175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5064" y="5132501"/>
            <a:ext cx="2286000" cy="1279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84723" y="3717032"/>
            <a:ext cx="2530033" cy="12970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4712" y="5132501"/>
            <a:ext cx="1744027" cy="1203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23578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052736"/>
          </a:xfrm>
        </p:spPr>
        <p:txBody>
          <a:bodyPr>
            <a:normAutofit fontScale="90000"/>
          </a:bodyPr>
          <a:lstStyle/>
          <a:p>
            <a:r>
              <a:rPr lang="en-US" b="1" dirty="0" err="1">
                <a:latin typeface="Times New Roman" panose="02020603050405020304" pitchFamily="18" charset="0"/>
                <a:cs typeface="Times New Roman" panose="02020603050405020304" pitchFamily="18" charset="0"/>
              </a:rPr>
              <a:t>Diseminarea</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rezultatelor</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cercet</a:t>
            </a:r>
            <a:r>
              <a:rPr lang="ro-RO" b="1" dirty="0">
                <a:latin typeface="Times New Roman" panose="02020603050405020304" pitchFamily="18" charset="0"/>
                <a:cs typeface="Times New Roman" panose="02020603050405020304" pitchFamily="18" charset="0"/>
              </a:rPr>
              <a:t>ă</a:t>
            </a:r>
            <a:r>
              <a:rPr lang="en-US" b="1" dirty="0" err="1">
                <a:latin typeface="Times New Roman" panose="02020603050405020304" pitchFamily="18" charset="0"/>
                <a:cs typeface="Times New Roman" panose="02020603050405020304" pitchFamily="18" charset="0"/>
              </a:rPr>
              <a:t>rilor</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457200" y="1052736"/>
            <a:ext cx="8229600" cy="5073427"/>
          </a:xfrm>
        </p:spPr>
        <p:txBody>
          <a:bodyPr numCol="2">
            <a:normAutofit/>
          </a:bodyPr>
          <a:lstStyle/>
          <a:p>
            <a:pPr marL="0" indent="0" algn="just">
              <a:buNone/>
            </a:pPr>
            <a:r>
              <a:rPr lang="ro-RO" sz="1800" dirty="0" smtClean="0">
                <a:latin typeface="Times New Roman" panose="02020603050405020304" pitchFamily="18" charset="0"/>
                <a:cs typeface="Times New Roman" panose="02020603050405020304" pitchFamily="18" charset="0"/>
              </a:rPr>
              <a:t>Cu titlu de exemplu: </a:t>
            </a:r>
            <a:r>
              <a:rPr lang="ro-RO" sz="1800" b="1" i="1" dirty="0" smtClean="0">
                <a:latin typeface="Times New Roman" panose="02020603050405020304" pitchFamily="18" charset="0"/>
                <a:cs typeface="Times New Roman" panose="02020603050405020304" pitchFamily="18" charset="0"/>
              </a:rPr>
              <a:t>M</a:t>
            </a:r>
            <a:r>
              <a:rPr lang="vi-VN" sz="1800" b="1" i="1" dirty="0" smtClean="0">
                <a:latin typeface="Times New Roman" panose="02020603050405020304" pitchFamily="18" charset="0"/>
                <a:cs typeface="Times New Roman" panose="02020603050405020304" pitchFamily="18" charset="0"/>
              </a:rPr>
              <a:t>as</a:t>
            </a:r>
            <a:r>
              <a:rPr lang="ro-RO" sz="1800" b="1" i="1" dirty="0" smtClean="0">
                <a:latin typeface="Times New Roman" panose="02020603050405020304" pitchFamily="18" charset="0"/>
                <a:cs typeface="Times New Roman" panose="02020603050405020304" pitchFamily="18" charset="0"/>
              </a:rPr>
              <a:t>a</a:t>
            </a:r>
            <a:r>
              <a:rPr lang="vi-VN" sz="1800" b="1" i="1" dirty="0" smtClean="0">
                <a:latin typeface="Times New Roman" panose="02020603050405020304" pitchFamily="18" charset="0"/>
                <a:cs typeface="Times New Roman" panose="02020603050405020304" pitchFamily="18" charset="0"/>
              </a:rPr>
              <a:t> rotundă</a:t>
            </a:r>
            <a:r>
              <a:rPr lang="ro-RO" sz="1800" b="1" i="1" dirty="0" smtClean="0">
                <a:latin typeface="Times New Roman" panose="02020603050405020304" pitchFamily="18" charset="0"/>
                <a:cs typeface="Times New Roman" panose="02020603050405020304" pitchFamily="18" charset="0"/>
              </a:rPr>
              <a:t> </a:t>
            </a:r>
            <a:r>
              <a:rPr lang="vi-VN" sz="1800" dirty="0" smtClean="0">
                <a:latin typeface="Times New Roman" panose="02020603050405020304" pitchFamily="18" charset="0"/>
                <a:cs typeface="Times New Roman" panose="02020603050405020304" pitchFamily="18" charset="0"/>
              </a:rPr>
              <a:t>,,</a:t>
            </a:r>
            <a:r>
              <a:rPr lang="vi-VN" sz="1800" i="1" dirty="0">
                <a:latin typeface="Times New Roman" panose="02020603050405020304" pitchFamily="18" charset="0"/>
                <a:cs typeface="Times New Roman" panose="02020603050405020304" pitchFamily="18" charset="0"/>
              </a:rPr>
              <a:t>Consecințele juridico-penale ale managementului </a:t>
            </a:r>
            <a:r>
              <a:rPr lang="x-none" sz="1800" i="1" dirty="0" smtClean="0">
                <a:latin typeface="Times New Roman" panose="02020603050405020304" pitchFamily="18" charset="0"/>
                <a:cs typeface="Times New Roman" panose="02020603050405020304" pitchFamily="18" charset="0"/>
              </a:rPr>
              <a:t>defectuos și/sau fraudulos în organele afacerilor interne</a:t>
            </a:r>
            <a:r>
              <a:rPr lang="vi-VN" sz="1800" dirty="0" smtClean="0">
                <a:latin typeface="Times New Roman" panose="02020603050405020304" pitchFamily="18" charset="0"/>
                <a:cs typeface="Times New Roman" panose="02020603050405020304" pitchFamily="18" charset="0"/>
              </a:rPr>
              <a:t>”</a:t>
            </a:r>
            <a:r>
              <a:rPr lang="ro-RO" sz="1800" dirty="0">
                <a:latin typeface="Times New Roman" panose="02020603050405020304" pitchFamily="18" charset="0"/>
                <a:cs typeface="Times New Roman" panose="02020603050405020304" pitchFamily="18" charset="0"/>
              </a:rPr>
              <a:t>, î</a:t>
            </a:r>
            <a:r>
              <a:rPr lang="vi-VN" sz="1800" dirty="0">
                <a:latin typeface="Times New Roman" panose="02020603050405020304" pitchFamily="18" charset="0"/>
                <a:cs typeface="Times New Roman" panose="02020603050405020304" pitchFamily="18" charset="0"/>
              </a:rPr>
              <a:t>n cadrul </a:t>
            </a:r>
            <a:r>
              <a:rPr lang="x-none" sz="1800" dirty="0" smtClean="0">
                <a:latin typeface="Times New Roman" panose="02020603050405020304" pitchFamily="18" charset="0"/>
                <a:cs typeface="Times New Roman" panose="02020603050405020304" pitchFamily="18" charset="0"/>
              </a:rPr>
              <a:t>formării </a:t>
            </a:r>
            <a:r>
              <a:rPr lang="vi-VN" sz="1800" dirty="0" smtClean="0">
                <a:latin typeface="Times New Roman" panose="02020603050405020304" pitchFamily="18" charset="0"/>
                <a:cs typeface="Times New Roman" panose="02020603050405020304" pitchFamily="18" charset="0"/>
              </a:rPr>
              <a:t>profesional</a:t>
            </a:r>
            <a:r>
              <a:rPr lang="x-none" sz="1800" dirty="0" smtClean="0">
                <a:latin typeface="Times New Roman" panose="02020603050405020304" pitchFamily="18" charset="0"/>
                <a:cs typeface="Times New Roman" panose="02020603050405020304" pitchFamily="18" charset="0"/>
              </a:rPr>
              <a:t>e</a:t>
            </a:r>
            <a:r>
              <a:rPr lang="vi-VN" sz="1800" dirty="0" smtClean="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a </a:t>
            </a:r>
            <a:r>
              <a:rPr lang="x-none" sz="1800" dirty="0" smtClean="0">
                <a:latin typeface="Times New Roman" panose="02020603050405020304" pitchFamily="18" charset="0"/>
                <a:cs typeface="Times New Roman" panose="02020603050405020304" pitchFamily="18" charset="0"/>
              </a:rPr>
              <a:t>cadrelor</a:t>
            </a:r>
            <a:r>
              <a:rPr lang="vi-VN" sz="1800" dirty="0" smtClean="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de </a:t>
            </a:r>
            <a:r>
              <a:rPr lang="x-none" sz="1800" dirty="0" smtClean="0">
                <a:latin typeface="Times New Roman" panose="02020603050405020304" pitchFamily="18" charset="0"/>
                <a:cs typeface="Times New Roman" panose="02020603050405020304" pitchFamily="18" charset="0"/>
              </a:rPr>
              <a:t>conducere</a:t>
            </a:r>
            <a:r>
              <a:rPr lang="vi-VN" sz="1800" dirty="0" smtClean="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din Ministerul Afacerilor Interne al Republicii </a:t>
            </a:r>
            <a:r>
              <a:rPr lang="vi-VN" sz="1800" dirty="0" smtClean="0">
                <a:latin typeface="Times New Roman" panose="02020603050405020304" pitchFamily="18" charset="0"/>
                <a:cs typeface="Times New Roman" panose="02020603050405020304" pitchFamily="18" charset="0"/>
              </a:rPr>
              <a:t>Moldova</a:t>
            </a:r>
            <a:r>
              <a:rPr lang="ro-RO" sz="1800" dirty="0">
                <a:latin typeface="Times New Roman" panose="02020603050405020304" pitchFamily="18" charset="0"/>
                <a:cs typeface="Times New Roman" panose="02020603050405020304" pitchFamily="18" charset="0"/>
              </a:rPr>
              <a:t> </a:t>
            </a:r>
            <a:r>
              <a:rPr lang="ro-RO" sz="1800" dirty="0" smtClean="0">
                <a:latin typeface="Times New Roman" panose="02020603050405020304" pitchFamily="18" charset="0"/>
                <a:cs typeface="Times New Roman" panose="02020603050405020304" pitchFamily="18" charset="0"/>
              </a:rPr>
              <a:t>desfășurată în parteneriat cu </a:t>
            </a:r>
            <a:r>
              <a:rPr lang="vi-VN" sz="1800" dirty="0" smtClean="0">
                <a:latin typeface="Times New Roman" panose="02020603050405020304" pitchFamily="18" charset="0"/>
                <a:cs typeface="Times New Roman" panose="02020603050405020304" pitchFamily="18" charset="0"/>
              </a:rPr>
              <a:t>Academia </a:t>
            </a:r>
            <a:r>
              <a:rPr lang="vi-VN" sz="1800" dirty="0">
                <a:latin typeface="Times New Roman" panose="02020603050405020304" pitchFamily="18" charset="0"/>
                <a:cs typeface="Times New Roman" panose="02020603050405020304" pitchFamily="18" charset="0"/>
              </a:rPr>
              <a:t>de Administrare Publică, </a:t>
            </a:r>
            <a:r>
              <a:rPr lang="vi-VN" sz="1800" dirty="0" smtClean="0">
                <a:latin typeface="Times New Roman" panose="02020603050405020304" pitchFamily="18" charset="0"/>
                <a:cs typeface="Times New Roman" panose="02020603050405020304" pitchFamily="18" charset="0"/>
              </a:rPr>
              <a:t>20</a:t>
            </a:r>
            <a:r>
              <a:rPr lang="ro-RO" sz="1800" dirty="0" smtClean="0">
                <a:latin typeface="Times New Roman" panose="02020603050405020304" pitchFamily="18" charset="0"/>
                <a:cs typeface="Times New Roman" panose="02020603050405020304" pitchFamily="18" charset="0"/>
              </a:rPr>
              <a:t>.12.2017.</a:t>
            </a:r>
            <a:endParaRPr lang="ro-RO" sz="1800" dirty="0">
              <a:latin typeface="Times New Roman" panose="02020603050405020304" pitchFamily="18" charset="0"/>
              <a:cs typeface="Times New Roman" panose="02020603050405020304" pitchFamily="18" charset="0"/>
            </a:endParaRPr>
          </a:p>
          <a:p>
            <a:pPr marL="0" indent="0">
              <a:buNone/>
            </a:pPr>
            <a:endParaRPr lang="ro-RO" sz="1800" dirty="0" smtClean="0">
              <a:latin typeface="Times New Roman" panose="02020603050405020304" pitchFamily="18" charset="0"/>
              <a:cs typeface="Times New Roman" panose="02020603050405020304" pitchFamily="18" charset="0"/>
            </a:endParaRPr>
          </a:p>
          <a:p>
            <a:pPr marL="0" indent="0">
              <a:buNone/>
            </a:pPr>
            <a:endParaRPr lang="ro-RO" sz="1800" dirty="0" smtClean="0">
              <a:latin typeface="Times New Roman" panose="02020603050405020304" pitchFamily="18" charset="0"/>
              <a:cs typeface="Times New Roman" panose="02020603050405020304" pitchFamily="18" charset="0"/>
            </a:endParaRPr>
          </a:p>
          <a:p>
            <a:pPr marL="0" indent="0">
              <a:buNone/>
            </a:pPr>
            <a:endParaRPr lang="ro-RO" sz="1800" dirty="0">
              <a:latin typeface="Times New Roman" panose="02020603050405020304" pitchFamily="18" charset="0"/>
              <a:cs typeface="Times New Roman" panose="02020603050405020304" pitchFamily="18" charset="0"/>
            </a:endParaRPr>
          </a:p>
          <a:p>
            <a:pPr marL="0" indent="0">
              <a:buNone/>
            </a:pPr>
            <a:endParaRPr lang="ro-RO" sz="1800" dirty="0" smtClean="0">
              <a:latin typeface="Times New Roman" panose="02020603050405020304" pitchFamily="18" charset="0"/>
              <a:cs typeface="Times New Roman" panose="02020603050405020304" pitchFamily="18" charset="0"/>
            </a:endParaRPr>
          </a:p>
          <a:p>
            <a:pPr marL="0" indent="0">
              <a:buNone/>
            </a:pPr>
            <a:endParaRPr lang="en-US" sz="1800" dirty="0" smtClean="0">
              <a:latin typeface="Times New Roman" panose="02020603050405020304" pitchFamily="18" charset="0"/>
              <a:cs typeface="Times New Roman" panose="02020603050405020304" pitchFamily="18" charset="0"/>
            </a:endParaRPr>
          </a:p>
          <a:p>
            <a:pPr marL="266700" indent="0" algn="just">
              <a:buNone/>
            </a:pPr>
            <a:r>
              <a:rPr lang="ro-RO" sz="1800" dirty="0">
                <a:latin typeface="Times New Roman" panose="02020603050405020304" pitchFamily="18" charset="0"/>
                <a:cs typeface="Times New Roman" panose="02020603050405020304" pitchFamily="18" charset="0"/>
              </a:rPr>
              <a:t> </a:t>
            </a:r>
            <a:r>
              <a:rPr lang="ro-RO" sz="1800" dirty="0" smtClean="0">
                <a:latin typeface="Times New Roman" panose="02020603050405020304" pitchFamily="18" charset="0"/>
                <a:cs typeface="Times New Roman" panose="02020603050405020304" pitchFamily="18" charset="0"/>
              </a:rPr>
              <a:t>                                                                                                                                                                </a:t>
            </a:r>
          </a:p>
          <a:p>
            <a:pPr marL="266700" indent="0" algn="just">
              <a:buNone/>
            </a:pPr>
            <a:r>
              <a:rPr lang="ro-RO" sz="1800" dirty="0">
                <a:latin typeface="Times New Roman" panose="02020603050405020304" pitchFamily="18" charset="0"/>
                <a:cs typeface="Times New Roman" panose="02020603050405020304" pitchFamily="18" charset="0"/>
              </a:rPr>
              <a:t> </a:t>
            </a:r>
            <a:endParaRPr lang="ro-RO" sz="1800" dirty="0" smtClean="0">
              <a:latin typeface="Times New Roman" panose="02020603050405020304" pitchFamily="18" charset="0"/>
              <a:cs typeface="Times New Roman" panose="02020603050405020304" pitchFamily="18" charset="0"/>
            </a:endParaRPr>
          </a:p>
          <a:p>
            <a:pPr marL="266700" indent="0" algn="just">
              <a:buNone/>
            </a:pPr>
            <a:r>
              <a:rPr lang="ro-RO" sz="1800" b="1" i="1" dirty="0" smtClean="0">
                <a:latin typeface="Times New Roman" panose="02020603050405020304" pitchFamily="18" charset="0"/>
                <a:cs typeface="Times New Roman" panose="02020603050405020304" pitchFamily="18" charset="0"/>
              </a:rPr>
              <a:t>Masa rotundă </a:t>
            </a:r>
            <a:r>
              <a:rPr lang="ro-RO" sz="1800" dirty="0">
                <a:latin typeface="Times New Roman" panose="02020603050405020304" pitchFamily="18" charset="0"/>
                <a:cs typeface="Times New Roman" panose="02020603050405020304" pitchFamily="18" charset="0"/>
              </a:rPr>
              <a:t>cu privire la </a:t>
            </a:r>
            <a:r>
              <a:rPr lang="ro-RO" sz="1800" i="1" dirty="0">
                <a:latin typeface="Times New Roman" panose="02020603050405020304" pitchFamily="18" charset="0"/>
                <a:cs typeface="Times New Roman" panose="02020603050405020304" pitchFamily="18" charset="0"/>
              </a:rPr>
              <a:t>Relațiile </a:t>
            </a:r>
            <a:r>
              <a:rPr lang="ro-RO" sz="1800" i="1" dirty="0" smtClean="0">
                <a:latin typeface="Times New Roman" panose="02020603050405020304" pitchFamily="18" charset="0"/>
                <a:cs typeface="Times New Roman" panose="02020603050405020304" pitchFamily="18" charset="0"/>
              </a:rPr>
              <a:t>EST-VEST </a:t>
            </a:r>
            <a:r>
              <a:rPr lang="ro-RO" sz="1800" dirty="0" smtClean="0">
                <a:latin typeface="Times New Roman" panose="02020603050405020304" pitchFamily="18" charset="0"/>
                <a:cs typeface="Times New Roman" panose="02020603050405020304" pitchFamily="18" charset="0"/>
              </a:rPr>
              <a:t>organizată de Universitatea </a:t>
            </a:r>
            <a:r>
              <a:rPr lang="ro-RO" sz="1800" dirty="0">
                <a:latin typeface="Times New Roman" panose="02020603050405020304" pitchFamily="18" charset="0"/>
                <a:cs typeface="Times New Roman" panose="02020603050405020304" pitchFamily="18" charset="0"/>
              </a:rPr>
              <a:t>„Dunărea de Jos” și Institutul Transfrontalier de Studii Internaționale și Științe Penale, </a:t>
            </a:r>
            <a:r>
              <a:rPr lang="ro-RO" sz="1800" dirty="0" smtClean="0">
                <a:latin typeface="Times New Roman" panose="02020603050405020304" pitchFamily="18" charset="0"/>
                <a:cs typeface="Times New Roman" panose="02020603050405020304" pitchFamily="18" charset="0"/>
              </a:rPr>
              <a:t>Galați. 20.11.2017.</a:t>
            </a:r>
          </a:p>
          <a:p>
            <a:pPr marL="266700" indent="0" algn="just">
              <a:buNone/>
            </a:pPr>
            <a:r>
              <a:rPr lang="ro-RO" sz="1800" b="1" i="1" dirty="0" smtClean="0">
                <a:latin typeface="Times New Roman" panose="02020603050405020304" pitchFamily="18" charset="0"/>
                <a:cs typeface="Times New Roman" panose="02020603050405020304" pitchFamily="18" charset="0"/>
              </a:rPr>
              <a:t>Prelegeri publice </a:t>
            </a:r>
            <a:r>
              <a:rPr lang="ro-RO" sz="1800" dirty="0" smtClean="0">
                <a:latin typeface="Times New Roman" panose="02020603050405020304" pitchFamily="18" charset="0"/>
                <a:cs typeface="Times New Roman" panose="02020603050405020304" pitchFamily="18" charset="0"/>
              </a:rPr>
              <a:t>în cadrul Academiei Militare „Alexandru cel Bun”, masterat.</a:t>
            </a:r>
            <a:endParaRPr lang="ro-RO" sz="1800"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5232956"/>
            <a:ext cx="2911735" cy="1242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2455" y="3429000"/>
            <a:ext cx="2273804"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0192" y="5013176"/>
            <a:ext cx="2304256" cy="1532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3933056"/>
            <a:ext cx="2748937" cy="1171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77390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052736"/>
          </a:xfrm>
        </p:spPr>
        <p:txBody>
          <a:bodyPr>
            <a:normAutofit fontScale="90000"/>
          </a:bodyPr>
          <a:lstStyle/>
          <a:p>
            <a:r>
              <a:rPr lang="en-US" b="1" dirty="0" err="1">
                <a:latin typeface="Times New Roman" panose="02020603050405020304" pitchFamily="18" charset="0"/>
                <a:cs typeface="Times New Roman" panose="02020603050405020304" pitchFamily="18" charset="0"/>
              </a:rPr>
              <a:t>Diseminarea</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rezultatelor</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cercet</a:t>
            </a:r>
            <a:r>
              <a:rPr lang="ro-RO" b="1" dirty="0">
                <a:latin typeface="Times New Roman" panose="02020603050405020304" pitchFamily="18" charset="0"/>
                <a:cs typeface="Times New Roman" panose="02020603050405020304" pitchFamily="18" charset="0"/>
              </a:rPr>
              <a:t>ă</a:t>
            </a:r>
            <a:r>
              <a:rPr lang="en-US" b="1" dirty="0" err="1">
                <a:latin typeface="Times New Roman" panose="02020603050405020304" pitchFamily="18" charset="0"/>
                <a:cs typeface="Times New Roman" panose="02020603050405020304" pitchFamily="18" charset="0"/>
              </a:rPr>
              <a:t>rilor</a:t>
            </a:r>
            <a:endParaRPr lang="ro-RO" dirty="0">
              <a:latin typeface="Times New Roman" panose="02020603050405020304" pitchFamily="18" charset="0"/>
              <a:cs typeface="Times New Roman" panose="02020603050405020304" pitchFamily="18" charset="0"/>
            </a:endParaRPr>
          </a:p>
        </p:txBody>
      </p:sp>
      <p:sp>
        <p:nvSpPr>
          <p:cNvPr id="3" name="Substituent conținut 2"/>
          <p:cNvSpPr>
            <a:spLocks noGrp="1"/>
          </p:cNvSpPr>
          <p:nvPr>
            <p:ph idx="1"/>
          </p:nvPr>
        </p:nvSpPr>
        <p:spPr>
          <a:xfrm>
            <a:off x="457200" y="1340768"/>
            <a:ext cx="8229600" cy="4785395"/>
          </a:xfrm>
        </p:spPr>
        <p:txBody>
          <a:bodyPr numCol="2">
            <a:normAutofit/>
          </a:bodyPr>
          <a:lstStyle/>
          <a:p>
            <a:pPr marL="0" indent="0" algn="just">
              <a:buNone/>
              <a:tabLst>
                <a:tab pos="361950" algn="l"/>
              </a:tabLst>
            </a:pPr>
            <a:r>
              <a:rPr lang="ro-RO" sz="1600" dirty="0" smtClean="0">
                <a:latin typeface="Times New Roman" panose="02020603050405020304" pitchFamily="18" charset="0"/>
                <a:cs typeface="Times New Roman" panose="02020603050405020304" pitchFamily="18" charset="0"/>
              </a:rPr>
              <a:t>	</a:t>
            </a:r>
            <a:r>
              <a:rPr lang="vi-VN" sz="1600" dirty="0" smtClean="0">
                <a:latin typeface="Times New Roman" panose="02020603050405020304" pitchFamily="18" charset="0"/>
                <a:cs typeface="Times New Roman" panose="02020603050405020304" pitchFamily="18" charset="0"/>
              </a:rPr>
              <a:t>In </a:t>
            </a:r>
            <a:r>
              <a:rPr lang="vi-VN" sz="1600" dirty="0">
                <a:latin typeface="Times New Roman" panose="02020603050405020304" pitchFamily="18" charset="0"/>
                <a:cs typeface="Times New Roman" panose="02020603050405020304" pitchFamily="18" charset="0"/>
              </a:rPr>
              <a:t>perioada </a:t>
            </a:r>
            <a:r>
              <a:rPr lang="vi-VN" sz="1600" dirty="0" smtClean="0">
                <a:latin typeface="Times New Roman" panose="02020603050405020304" pitchFamily="18" charset="0"/>
                <a:cs typeface="Times New Roman" panose="02020603050405020304" pitchFamily="18" charset="0"/>
              </a:rPr>
              <a:t>octombrie </a:t>
            </a:r>
            <a:r>
              <a:rPr lang="vi-VN" sz="1600" dirty="0">
                <a:latin typeface="Times New Roman" panose="02020603050405020304" pitchFamily="18" charset="0"/>
                <a:cs typeface="Times New Roman" panose="02020603050405020304" pitchFamily="18" charset="0"/>
              </a:rPr>
              <a:t>- </a:t>
            </a:r>
            <a:r>
              <a:rPr lang="vi-VN" sz="1600" dirty="0" smtClean="0">
                <a:latin typeface="Times New Roman" panose="02020603050405020304" pitchFamily="18" charset="0"/>
                <a:cs typeface="Times New Roman" panose="02020603050405020304" pitchFamily="18" charset="0"/>
              </a:rPr>
              <a:t>noiembrie </a:t>
            </a:r>
            <a:r>
              <a:rPr lang="vi-VN" sz="1600" dirty="0">
                <a:latin typeface="Times New Roman" panose="02020603050405020304" pitchFamily="18" charset="0"/>
                <a:cs typeface="Times New Roman" panose="02020603050405020304" pitchFamily="18" charset="0"/>
              </a:rPr>
              <a:t>2017, echipa Modulului Jean Monnet al Programului ERASMUS </a:t>
            </a:r>
            <a:r>
              <a:rPr lang="vi-VN" sz="1600" dirty="0" smtClean="0">
                <a:latin typeface="Times New Roman" panose="02020603050405020304" pitchFamily="18" charset="0"/>
                <a:cs typeface="Times New Roman" panose="02020603050405020304" pitchFamily="18" charset="0"/>
              </a:rPr>
              <a:t>+ </a:t>
            </a:r>
            <a:r>
              <a:rPr lang="ro-RO" sz="1600" dirty="0" smtClean="0">
                <a:latin typeface="Times New Roman" panose="02020603050405020304" pitchFamily="18" charset="0"/>
                <a:cs typeface="Times New Roman" panose="02020603050405020304" pitchFamily="18" charset="0"/>
              </a:rPr>
              <a:t>(</a:t>
            </a:r>
            <a:r>
              <a:rPr lang="en-US" sz="1600" dirty="0" smtClean="0">
                <a:latin typeface="Times New Roman" panose="02020603050405020304" pitchFamily="18" charset="0"/>
                <a:cs typeface="Times New Roman" panose="02020603050405020304" pitchFamily="18" charset="0"/>
              </a:rPr>
              <a:t>dr. </a:t>
            </a:r>
            <a:r>
              <a:rPr lang="vi-VN" sz="1600" dirty="0" smtClean="0">
                <a:latin typeface="Times New Roman" panose="02020603050405020304" pitchFamily="18" charset="0"/>
                <a:cs typeface="Times New Roman" panose="02020603050405020304" pitchFamily="18" charset="0"/>
              </a:rPr>
              <a:t>M</a:t>
            </a:r>
            <a:r>
              <a:rPr lang="en-US" sz="1600" dirty="0" smtClean="0">
                <a:latin typeface="Times New Roman" panose="02020603050405020304" pitchFamily="18" charset="0"/>
                <a:cs typeface="Times New Roman" panose="02020603050405020304" pitchFamily="18" charset="0"/>
              </a:rPr>
              <a:t>.</a:t>
            </a:r>
            <a:r>
              <a:rPr lang="vi-VN" sz="1600" dirty="0" smtClean="0">
                <a:latin typeface="Times New Roman" panose="02020603050405020304" pitchFamily="18" charset="0"/>
                <a:cs typeface="Times New Roman" panose="02020603050405020304" pitchFamily="18" charset="0"/>
              </a:rPr>
              <a:t> Diacon</a:t>
            </a:r>
            <a:r>
              <a:rPr lang="ro-RO" sz="1600" dirty="0" smtClean="0">
                <a:latin typeface="Times New Roman" panose="02020603050405020304" pitchFamily="18" charset="0"/>
                <a:cs typeface="Times New Roman" panose="02020603050405020304" pitchFamily="18" charset="0"/>
              </a:rPr>
              <a:t>, dr. hab., prof. univ. </a:t>
            </a:r>
            <a:r>
              <a:rPr lang="vi-VN" sz="1600" dirty="0" smtClean="0">
                <a:latin typeface="Times New Roman" panose="02020603050405020304" pitchFamily="18" charset="0"/>
                <a:cs typeface="Times New Roman" panose="02020603050405020304" pitchFamily="18" charset="0"/>
              </a:rPr>
              <a:t>V</a:t>
            </a:r>
            <a:r>
              <a:rPr lang="ro-RO" sz="1600" dirty="0" smtClean="0">
                <a:latin typeface="Times New Roman" panose="02020603050405020304" pitchFamily="18" charset="0"/>
                <a:cs typeface="Times New Roman" panose="02020603050405020304" pitchFamily="18" charset="0"/>
              </a:rPr>
              <a:t>.</a:t>
            </a:r>
            <a:r>
              <a:rPr lang="vi-VN" sz="1600" dirty="0" smtClean="0">
                <a:latin typeface="Times New Roman" panose="02020603050405020304" pitchFamily="18" charset="0"/>
                <a:cs typeface="Times New Roman" panose="02020603050405020304" pitchFamily="18" charset="0"/>
              </a:rPr>
              <a:t> </a:t>
            </a:r>
            <a:r>
              <a:rPr lang="vi-VN" sz="1600" dirty="0">
                <a:latin typeface="Times New Roman" panose="02020603050405020304" pitchFamily="18" charset="0"/>
                <a:cs typeface="Times New Roman" panose="02020603050405020304" pitchFamily="18" charset="0"/>
              </a:rPr>
              <a:t>Juc, </a:t>
            </a:r>
            <a:r>
              <a:rPr lang="ro-RO" sz="1600" dirty="0" smtClean="0">
                <a:latin typeface="Times New Roman" panose="02020603050405020304" pitchFamily="18" charset="0"/>
                <a:cs typeface="Times New Roman" panose="02020603050405020304" pitchFamily="18" charset="0"/>
              </a:rPr>
              <a:t>dr. </a:t>
            </a:r>
            <a:r>
              <a:rPr lang="vi-VN" sz="1600" dirty="0" smtClean="0">
                <a:latin typeface="Times New Roman" panose="02020603050405020304" pitchFamily="18" charset="0"/>
                <a:cs typeface="Times New Roman" panose="02020603050405020304" pitchFamily="18" charset="0"/>
              </a:rPr>
              <a:t>V</a:t>
            </a:r>
            <a:r>
              <a:rPr lang="ro-RO" sz="1600" dirty="0" smtClean="0">
                <a:latin typeface="Times New Roman" panose="02020603050405020304" pitchFamily="18" charset="0"/>
                <a:cs typeface="Times New Roman" panose="02020603050405020304" pitchFamily="18" charset="0"/>
              </a:rPr>
              <a:t>.</a:t>
            </a:r>
            <a:r>
              <a:rPr lang="vi-VN" sz="1600" dirty="0" smtClean="0">
                <a:latin typeface="Times New Roman" panose="02020603050405020304" pitchFamily="18" charset="0"/>
                <a:cs typeface="Times New Roman" panose="02020603050405020304" pitchFamily="18" charset="0"/>
              </a:rPr>
              <a:t> Constantinov</a:t>
            </a:r>
            <a:r>
              <a:rPr lang="ro-RO" sz="1600" dirty="0">
                <a:latin typeface="Times New Roman" panose="02020603050405020304" pitchFamily="18" charset="0"/>
                <a:cs typeface="Times New Roman" panose="02020603050405020304" pitchFamily="18" charset="0"/>
              </a:rPr>
              <a:t>)</a:t>
            </a:r>
            <a:r>
              <a:rPr lang="vi-VN" sz="1600" dirty="0" smtClean="0">
                <a:latin typeface="Times New Roman" panose="02020603050405020304" pitchFamily="18" charset="0"/>
                <a:cs typeface="Times New Roman" panose="02020603050405020304" pitchFamily="18" charset="0"/>
              </a:rPr>
              <a:t>, </a:t>
            </a:r>
            <a:r>
              <a:rPr lang="vi-VN" sz="1600" dirty="0">
                <a:latin typeface="Times New Roman" panose="02020603050405020304" pitchFamily="18" charset="0"/>
                <a:cs typeface="Times New Roman" panose="02020603050405020304" pitchFamily="18" charset="0"/>
              </a:rPr>
              <a:t>a continuat să formeze opinii, competențe și cunoștințe despre Uniunea Europeană.</a:t>
            </a:r>
          </a:p>
          <a:p>
            <a:pPr marL="0" indent="0" algn="just">
              <a:buNone/>
              <a:tabLst>
                <a:tab pos="361950" algn="l"/>
              </a:tabLst>
            </a:pPr>
            <a:r>
              <a:rPr lang="ro-RO" sz="1600" dirty="0" smtClean="0">
                <a:latin typeface="Times New Roman" panose="02020603050405020304" pitchFamily="18" charset="0"/>
                <a:cs typeface="Times New Roman" panose="02020603050405020304" pitchFamily="18" charset="0"/>
              </a:rPr>
              <a:t>	</a:t>
            </a:r>
            <a:r>
              <a:rPr lang="vi-VN" sz="1600" dirty="0" smtClean="0">
                <a:latin typeface="Times New Roman" panose="02020603050405020304" pitchFamily="18" charset="0"/>
                <a:cs typeface="Times New Roman" panose="02020603050405020304" pitchFamily="18" charset="0"/>
              </a:rPr>
              <a:t>In </a:t>
            </a:r>
            <a:r>
              <a:rPr lang="ro-RO" sz="1600" dirty="0" smtClean="0">
                <a:latin typeface="Times New Roman" panose="02020603050405020304" pitchFamily="18" charset="0"/>
                <a:cs typeface="Times New Roman" panose="02020603050405020304" pitchFamily="18" charset="0"/>
              </a:rPr>
              <a:t>cel de al II-lea </a:t>
            </a:r>
            <a:r>
              <a:rPr lang="vi-VN" sz="1600" dirty="0" smtClean="0">
                <a:latin typeface="Times New Roman" panose="02020603050405020304" pitchFamily="18" charset="0"/>
                <a:cs typeface="Times New Roman" panose="02020603050405020304" pitchFamily="18" charset="0"/>
              </a:rPr>
              <a:t>program </a:t>
            </a:r>
            <a:r>
              <a:rPr lang="vi-VN" sz="1600" dirty="0">
                <a:latin typeface="Times New Roman" panose="02020603050405020304" pitchFamily="18" charset="0"/>
                <a:cs typeface="Times New Roman" panose="02020603050405020304" pitchFamily="18" charset="0"/>
              </a:rPr>
              <a:t>al proiectului profesorii din scolile și liceele naționale, dar și colegii instituționali au certificat și au fundamentat cunoștințe pe subiecte dedicate evoluției ideilor de integrare europeană, geneza și oportunitățile extinderii, suportul juridico-legal și arhitectura instituțională de funcționare a Uniunii Europene, Piața Unică Europeană și politicile sectoriale comunitare, Uniunea Europeană în parteneriatele internaționale și perspectivele de dezvoltare prin HORIZONT 2020, culminind cu impactul scontat al asocierii Republicii Moldova </a:t>
            </a:r>
            <a:r>
              <a:rPr lang="ro-RO" sz="1600" dirty="0" smtClean="0">
                <a:latin typeface="Times New Roman" panose="02020603050405020304" pitchFamily="18" charset="0"/>
                <a:cs typeface="Times New Roman" panose="02020603050405020304" pitchFamily="18" charset="0"/>
              </a:rPr>
              <a:t>la </a:t>
            </a:r>
            <a:r>
              <a:rPr lang="vi-VN" sz="1600" dirty="0" smtClean="0">
                <a:latin typeface="Times New Roman" panose="02020603050405020304" pitchFamily="18" charset="0"/>
                <a:cs typeface="Times New Roman" panose="02020603050405020304" pitchFamily="18" charset="0"/>
              </a:rPr>
              <a:t>Uniunea </a:t>
            </a:r>
            <a:r>
              <a:rPr lang="vi-VN" sz="1600" dirty="0">
                <a:latin typeface="Times New Roman" panose="02020603050405020304" pitchFamily="18" charset="0"/>
                <a:cs typeface="Times New Roman" panose="02020603050405020304" pitchFamily="18" charset="0"/>
              </a:rPr>
              <a:t>Europeană.</a:t>
            </a:r>
          </a:p>
          <a:p>
            <a:pPr marL="0" indent="0" algn="just">
              <a:buNone/>
            </a:pPr>
            <a:endParaRPr lang="ro-RO" sz="2000"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1040556"/>
            <a:ext cx="3915198" cy="26044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3825205"/>
            <a:ext cx="3352951" cy="2514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56753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357322"/>
          </a:xfrm>
        </p:spPr>
        <p:txBody>
          <a:bodyPr>
            <a:normAutofit/>
          </a:bodyPr>
          <a:lstStyle/>
          <a:p>
            <a:r>
              <a:rPr lang="ro-RO" sz="3200" b="1" dirty="0" smtClean="0">
                <a:latin typeface="Times New Roman" pitchFamily="18" charset="0"/>
                <a:cs typeface="Times New Roman" pitchFamily="18" charset="0"/>
              </a:rPr>
              <a:t>RESURSE UMANE</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1100" b="1" dirty="0" smtClean="0">
                <a:latin typeface="Times New Roman" pitchFamily="18" charset="0"/>
                <a:cs typeface="Times New Roman" pitchFamily="18" charset="0"/>
              </a:rPr>
              <a:t/>
            </a:r>
            <a:br>
              <a:rPr lang="en-US" sz="11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2017</a:t>
            </a:r>
            <a:endParaRPr lang="ru-RU" sz="3200" dirty="0">
              <a:latin typeface="Times New Roman" pitchFamily="18" charset="0"/>
              <a:cs typeface="Times New Roman" pitchFamily="18" charset="0"/>
            </a:endParaRPr>
          </a:p>
        </p:txBody>
      </p:sp>
      <p:sp>
        <p:nvSpPr>
          <p:cNvPr id="3" name="Содержимое 2"/>
          <p:cNvSpPr>
            <a:spLocks noGrp="1"/>
          </p:cNvSpPr>
          <p:nvPr>
            <p:ph idx="1"/>
          </p:nvPr>
        </p:nvSpPr>
        <p:spPr>
          <a:xfrm>
            <a:off x="428596" y="1571612"/>
            <a:ext cx="8229600" cy="4525963"/>
          </a:xfrm>
        </p:spPr>
        <p:txBody>
          <a:bodyPr/>
          <a:lstStyle/>
          <a:p>
            <a:pPr>
              <a:buNone/>
            </a:pPr>
            <a:endParaRPr lang="en-US" dirty="0" smtClean="0"/>
          </a:p>
          <a:p>
            <a:pPr>
              <a:buNone/>
            </a:pPr>
            <a:endParaRPr lang="en-US" dirty="0" smtClean="0"/>
          </a:p>
          <a:p>
            <a:pPr>
              <a:buNone/>
            </a:pP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3331857173"/>
              </p:ext>
            </p:extLst>
          </p:nvPr>
        </p:nvGraphicFramePr>
        <p:xfrm>
          <a:off x="500034" y="1714488"/>
          <a:ext cx="8215370" cy="4465320"/>
        </p:xfrm>
        <a:graphic>
          <a:graphicData uri="http://schemas.openxmlformats.org/drawingml/2006/table">
            <a:tbl>
              <a:tblPr/>
              <a:tblGrid>
                <a:gridCol w="6786610">
                  <a:extLst>
                    <a:ext uri="{9D8B030D-6E8A-4147-A177-3AD203B41FA5}">
                      <a16:colId xmlns:a16="http://schemas.microsoft.com/office/drawing/2014/main" xmlns="" val="20000"/>
                    </a:ext>
                  </a:extLst>
                </a:gridCol>
                <a:gridCol w="1428760">
                  <a:extLst>
                    <a:ext uri="{9D8B030D-6E8A-4147-A177-3AD203B41FA5}">
                      <a16:colId xmlns:a16="http://schemas.microsoft.com/office/drawing/2014/main" xmlns="" val="20001"/>
                    </a:ext>
                  </a:extLst>
                </a:gridCol>
              </a:tblGrid>
              <a:tr h="523879">
                <a:tc>
                  <a:txBody>
                    <a:bodyPr/>
                    <a:lstStyle/>
                    <a:p>
                      <a:pPr algn="just">
                        <a:lnSpc>
                          <a:spcPct val="150000"/>
                        </a:lnSpc>
                        <a:spcAft>
                          <a:spcPts val="1000"/>
                        </a:spcAft>
                      </a:pPr>
                      <a:r>
                        <a:rPr lang="ro-RO" sz="2400" b="1" dirty="0" smtClean="0">
                          <a:latin typeface="Times New Roman" pitchFamily="18" charset="0"/>
                          <a:ea typeface="Times New Roman"/>
                          <a:cs typeface="Times New Roman" pitchFamily="18" charset="0"/>
                        </a:rPr>
                        <a:t>Unități personal </a:t>
                      </a:r>
                      <a:r>
                        <a:rPr lang="ro-RO" sz="2400" b="1" dirty="0">
                          <a:latin typeface="Times New Roman" pitchFamily="18" charset="0"/>
                          <a:ea typeface="Times New Roman"/>
                          <a:cs typeface="Times New Roman" pitchFamily="18" charset="0"/>
                        </a:rPr>
                        <a:t>total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tc>
                  <a:txBody>
                    <a:bodyPr/>
                    <a:lstStyle/>
                    <a:p>
                      <a:pPr algn="ctr">
                        <a:lnSpc>
                          <a:spcPct val="150000"/>
                        </a:lnSpc>
                        <a:spcAft>
                          <a:spcPts val="1000"/>
                        </a:spcAft>
                      </a:pPr>
                      <a:r>
                        <a:rPr lang="ro-RO" sz="2400" b="1" dirty="0">
                          <a:latin typeface="Times New Roman" pitchFamily="18" charset="0"/>
                          <a:ea typeface="Times New Roman"/>
                          <a:cs typeface="Times New Roman" pitchFamily="18" charset="0"/>
                        </a:rPr>
                        <a:t>7</a:t>
                      </a:r>
                      <a:r>
                        <a:rPr lang="ro-RO" sz="2400" b="1" dirty="0" smtClean="0">
                          <a:latin typeface="Times New Roman" pitchFamily="18" charset="0"/>
                          <a:ea typeface="Times New Roman"/>
                          <a:cs typeface="Times New Roman" pitchFamily="18" charset="0"/>
                        </a:rPr>
                        <a:t>0</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extLst>
                  <a:ext uri="{0D108BD9-81ED-4DB2-BD59-A6C34878D82A}">
                    <a16:rowId xmlns:a16="http://schemas.microsoft.com/office/drawing/2014/main" xmlns="" val="10000"/>
                  </a:ext>
                </a:extLst>
              </a:tr>
              <a:tr h="523879">
                <a:tc>
                  <a:txBody>
                    <a:bodyPr/>
                    <a:lstStyle/>
                    <a:p>
                      <a:pPr marL="4300538" indent="0" algn="l">
                        <a:lnSpc>
                          <a:spcPct val="150000"/>
                        </a:lnSpc>
                        <a:spcAft>
                          <a:spcPts val="1000"/>
                        </a:spcAft>
                        <a:tabLst/>
                      </a:pPr>
                      <a:r>
                        <a:rPr lang="ro-RO" sz="2400" b="1" dirty="0">
                          <a:latin typeface="Times New Roman" pitchFamily="18" charset="0"/>
                          <a:ea typeface="Times New Roman"/>
                          <a:cs typeface="Times New Roman" pitchFamily="18" charset="0"/>
                        </a:rPr>
                        <a:t>inclusiv:</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E7E7E7"/>
                    </a:solidFill>
                  </a:tcPr>
                </a:tc>
                <a:tc>
                  <a:txBody>
                    <a:bodyPr/>
                    <a:lstStyle/>
                    <a:p>
                      <a:pPr>
                        <a:lnSpc>
                          <a:spcPct val="115000"/>
                        </a:lnSpc>
                      </a:pPr>
                      <a:endParaRPr lang="ru-RU" sz="2400" dirty="0">
                        <a:latin typeface="Times New Roman" pitchFamily="18" charset="0"/>
                        <a:cs typeface="Times New Roman" pitchFamily="18" charset="0"/>
                      </a:endParaRPr>
                    </a:p>
                  </a:txBody>
                  <a:tcPr marL="68580" marR="68580" marT="9525" marB="0">
                    <a:lnL>
                      <a:noFill/>
                    </a:lnL>
                    <a:lnR>
                      <a:noFill/>
                    </a:lnR>
                    <a:lnT>
                      <a:noFill/>
                    </a:lnT>
                    <a:lnB>
                      <a:noFill/>
                    </a:lnB>
                    <a:solidFill>
                      <a:srgbClr val="E7E7E7"/>
                    </a:solidFill>
                  </a:tcPr>
                </a:tc>
                <a:extLst>
                  <a:ext uri="{0D108BD9-81ED-4DB2-BD59-A6C34878D82A}">
                    <a16:rowId xmlns:a16="http://schemas.microsoft.com/office/drawing/2014/main" xmlns="" val="10001"/>
                  </a:ext>
                </a:extLst>
              </a:tr>
              <a:tr h="523879">
                <a:tc>
                  <a:txBody>
                    <a:bodyPr/>
                    <a:lstStyle/>
                    <a:p>
                      <a:pPr marL="631825" indent="0" algn="just">
                        <a:lnSpc>
                          <a:spcPct val="150000"/>
                        </a:lnSpc>
                        <a:spcAft>
                          <a:spcPts val="1000"/>
                        </a:spcAft>
                      </a:pPr>
                      <a:r>
                        <a:rPr lang="ro-RO" sz="2400" b="1" dirty="0">
                          <a:latin typeface="Times New Roman" pitchFamily="18" charset="0"/>
                          <a:ea typeface="Times New Roman"/>
                          <a:cs typeface="Times New Roman" pitchFamily="18" charset="0"/>
                        </a:rPr>
                        <a:t>cercetători </a:t>
                      </a:r>
                      <a:r>
                        <a:rPr lang="ro-RO" sz="2400" b="1" dirty="0" err="1">
                          <a:latin typeface="Times New Roman" pitchFamily="18" charset="0"/>
                          <a:ea typeface="Times New Roman"/>
                          <a:cs typeface="Times New Roman" pitchFamily="18" charset="0"/>
                        </a:rPr>
                        <a:t>ştiinţifici</a:t>
                      </a:r>
                      <a:r>
                        <a:rPr lang="ro-RO" sz="2400" b="1" dirty="0">
                          <a:latin typeface="Times New Roman" pitchFamily="18" charset="0"/>
                          <a:ea typeface="Times New Roman"/>
                          <a:cs typeface="Times New Roman" pitchFamily="18" charset="0"/>
                        </a:rPr>
                        <a:t> </a:t>
                      </a:r>
                      <a:r>
                        <a:rPr lang="ro-RO" sz="2400" b="1" dirty="0" smtClean="0">
                          <a:latin typeface="Times New Roman" pitchFamily="18" charset="0"/>
                          <a:ea typeface="Times New Roman"/>
                          <a:cs typeface="Times New Roman" pitchFamily="18" charset="0"/>
                        </a:rPr>
                        <a:t>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tc>
                  <a:txBody>
                    <a:bodyPr/>
                    <a:lstStyle/>
                    <a:p>
                      <a:pPr algn="ctr">
                        <a:lnSpc>
                          <a:spcPct val="150000"/>
                        </a:lnSpc>
                        <a:spcAft>
                          <a:spcPts val="1000"/>
                        </a:spcAft>
                      </a:pPr>
                      <a:r>
                        <a:rPr lang="ro-RO" sz="2400" b="1">
                          <a:latin typeface="Times New Roman" pitchFamily="18" charset="0"/>
                          <a:ea typeface="Times New Roman"/>
                          <a:cs typeface="Times New Roman" pitchFamily="18" charset="0"/>
                        </a:rPr>
                        <a:t>66</a:t>
                      </a:r>
                      <a:endParaRPr lang="ru-RU" sz="240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extLst>
                  <a:ext uri="{0D108BD9-81ED-4DB2-BD59-A6C34878D82A}">
                    <a16:rowId xmlns:a16="http://schemas.microsoft.com/office/drawing/2014/main" xmlns="" val="10002"/>
                  </a:ext>
                </a:extLst>
              </a:tr>
              <a:tr h="523879">
                <a:tc>
                  <a:txBody>
                    <a:bodyPr/>
                    <a:lstStyle/>
                    <a:p>
                      <a:pPr marL="631825" indent="0" algn="just">
                        <a:lnSpc>
                          <a:spcPct val="150000"/>
                        </a:lnSpc>
                        <a:spcAft>
                          <a:spcPts val="1000"/>
                        </a:spcAft>
                      </a:pPr>
                      <a:r>
                        <a:rPr lang="ro-RO" sz="2400" b="1" dirty="0">
                          <a:latin typeface="Times New Roman" pitchFamily="18" charset="0"/>
                          <a:ea typeface="Times New Roman"/>
                          <a:cs typeface="Times New Roman" pitchFamily="18" charset="0"/>
                        </a:rPr>
                        <a:t>doctori în ştiinţe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E7E7E7"/>
                    </a:solidFill>
                  </a:tcPr>
                </a:tc>
                <a:tc>
                  <a:txBody>
                    <a:bodyPr/>
                    <a:lstStyle/>
                    <a:p>
                      <a:pPr algn="ctr">
                        <a:lnSpc>
                          <a:spcPct val="150000"/>
                        </a:lnSpc>
                        <a:spcAft>
                          <a:spcPts val="1000"/>
                        </a:spcAft>
                      </a:pPr>
                      <a:r>
                        <a:rPr lang="ro-RO" sz="2400" b="1">
                          <a:latin typeface="Times New Roman" pitchFamily="18" charset="0"/>
                          <a:ea typeface="Times New Roman"/>
                          <a:cs typeface="Times New Roman" pitchFamily="18" charset="0"/>
                        </a:rPr>
                        <a:t>34</a:t>
                      </a:r>
                      <a:endParaRPr lang="ru-RU" sz="240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E7E7E7"/>
                    </a:solidFill>
                  </a:tcPr>
                </a:tc>
                <a:extLst>
                  <a:ext uri="{0D108BD9-81ED-4DB2-BD59-A6C34878D82A}">
                    <a16:rowId xmlns:a16="http://schemas.microsoft.com/office/drawing/2014/main" xmlns="" val="10003"/>
                  </a:ext>
                </a:extLst>
              </a:tr>
              <a:tr h="523879">
                <a:tc>
                  <a:txBody>
                    <a:bodyPr/>
                    <a:lstStyle/>
                    <a:p>
                      <a:pPr marL="631825" indent="0" algn="just">
                        <a:lnSpc>
                          <a:spcPct val="150000"/>
                        </a:lnSpc>
                        <a:spcAft>
                          <a:spcPts val="1000"/>
                        </a:spcAft>
                      </a:pPr>
                      <a:r>
                        <a:rPr lang="ro-RO" sz="2400" b="1" dirty="0">
                          <a:latin typeface="Times New Roman" pitchFamily="18" charset="0"/>
                          <a:ea typeface="Times New Roman"/>
                          <a:cs typeface="Times New Roman" pitchFamily="18" charset="0"/>
                        </a:rPr>
                        <a:t>doctori habilitaţi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tc>
                  <a:txBody>
                    <a:bodyPr/>
                    <a:lstStyle/>
                    <a:p>
                      <a:pPr algn="ctr">
                        <a:lnSpc>
                          <a:spcPct val="150000"/>
                        </a:lnSpc>
                        <a:spcAft>
                          <a:spcPts val="1000"/>
                        </a:spcAft>
                      </a:pPr>
                      <a:r>
                        <a:rPr lang="ro-RO" sz="2400" b="1" dirty="0" smtClean="0">
                          <a:latin typeface="Times New Roman" pitchFamily="18" charset="0"/>
                          <a:ea typeface="Times New Roman"/>
                          <a:cs typeface="Times New Roman" pitchFamily="18" charset="0"/>
                        </a:rPr>
                        <a:t>1</a:t>
                      </a:r>
                      <a:r>
                        <a:rPr lang="en-US" sz="2400" b="1" dirty="0" smtClean="0">
                          <a:latin typeface="Times New Roman" pitchFamily="18" charset="0"/>
                          <a:ea typeface="Times New Roman"/>
                          <a:cs typeface="Times New Roman" pitchFamily="18" charset="0"/>
                        </a:rPr>
                        <a:t>6</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a:noFill/>
                    </a:lnB>
                    <a:solidFill>
                      <a:srgbClr val="CBCBCB"/>
                    </a:solidFill>
                  </a:tcPr>
                </a:tc>
                <a:extLst>
                  <a:ext uri="{0D108BD9-81ED-4DB2-BD59-A6C34878D82A}">
                    <a16:rowId xmlns:a16="http://schemas.microsoft.com/office/drawing/2014/main" xmlns="" val="10004"/>
                  </a:ext>
                </a:extLst>
              </a:tr>
              <a:tr h="523879">
                <a:tc>
                  <a:txBody>
                    <a:bodyPr/>
                    <a:lstStyle/>
                    <a:p>
                      <a:pPr marL="631825" indent="0" algn="just">
                        <a:lnSpc>
                          <a:spcPct val="150000"/>
                        </a:lnSpc>
                        <a:spcAft>
                          <a:spcPts val="1000"/>
                        </a:spcAft>
                      </a:pPr>
                      <a:r>
                        <a:rPr lang="ro-RO" sz="2400" b="1" dirty="0">
                          <a:latin typeface="Times New Roman" pitchFamily="18" charset="0"/>
                          <a:ea typeface="Times New Roman"/>
                          <a:cs typeface="Times New Roman" pitchFamily="18" charset="0"/>
                        </a:rPr>
                        <a:t>cercetători ştiinţifici pînă la 35 de ani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a:noFill/>
                    </a:lnT>
                    <a:lnB w="57150" cap="flat" cmpd="dbl" algn="ctr">
                      <a:solidFill>
                        <a:srgbClr val="000000"/>
                      </a:solidFill>
                      <a:prstDash val="solid"/>
                      <a:round/>
                      <a:headEnd type="none" w="med" len="med"/>
                      <a:tailEnd type="none" w="med" len="med"/>
                    </a:lnB>
                    <a:solidFill>
                      <a:srgbClr val="E7E7E7"/>
                    </a:solidFill>
                  </a:tcPr>
                </a:tc>
                <a:tc>
                  <a:txBody>
                    <a:bodyPr/>
                    <a:lstStyle/>
                    <a:p>
                      <a:pPr algn="ctr">
                        <a:lnSpc>
                          <a:spcPct val="150000"/>
                        </a:lnSpc>
                        <a:spcAft>
                          <a:spcPts val="1000"/>
                        </a:spcAft>
                      </a:pPr>
                      <a:r>
                        <a:rPr lang="ro-RO" sz="2400" b="1">
                          <a:latin typeface="Times New Roman" pitchFamily="18" charset="0"/>
                          <a:ea typeface="Times New Roman"/>
                          <a:cs typeface="Times New Roman" pitchFamily="18" charset="0"/>
                        </a:rPr>
                        <a:t>13</a:t>
                      </a:r>
                      <a:endParaRPr lang="ru-RU" sz="2400">
                        <a:latin typeface="Times New Roman" pitchFamily="18" charset="0"/>
                        <a:ea typeface="Times New Roman"/>
                        <a:cs typeface="Times New Roman" pitchFamily="18" charset="0"/>
                      </a:endParaRPr>
                    </a:p>
                  </a:txBody>
                  <a:tcPr marL="68580" marR="68580" marT="9525" marB="0">
                    <a:lnL>
                      <a:noFill/>
                    </a:lnL>
                    <a:lnR>
                      <a:noFill/>
                    </a:lnR>
                    <a:lnT>
                      <a:noFill/>
                    </a:lnT>
                    <a:lnB w="57150" cap="flat" cmpd="dbl" algn="ctr">
                      <a:solidFill>
                        <a:srgbClr val="000000"/>
                      </a:solidFill>
                      <a:prstDash val="solid"/>
                      <a:round/>
                      <a:headEnd type="none" w="med" len="med"/>
                      <a:tailEnd type="none" w="med" len="med"/>
                    </a:lnB>
                    <a:solidFill>
                      <a:srgbClr val="E7E7E7"/>
                    </a:solidFill>
                  </a:tcPr>
                </a:tc>
                <a:extLst>
                  <a:ext uri="{0D108BD9-81ED-4DB2-BD59-A6C34878D82A}">
                    <a16:rowId xmlns:a16="http://schemas.microsoft.com/office/drawing/2014/main" xmlns="" val="10005"/>
                  </a:ext>
                </a:extLst>
              </a:tr>
              <a:tr h="523879">
                <a:tc>
                  <a:txBody>
                    <a:bodyPr/>
                    <a:lstStyle/>
                    <a:p>
                      <a:pPr marL="631825" indent="0" algn="just">
                        <a:lnSpc>
                          <a:spcPct val="150000"/>
                        </a:lnSpc>
                        <a:spcAft>
                          <a:spcPts val="1000"/>
                        </a:spcAft>
                      </a:pPr>
                      <a:r>
                        <a:rPr lang="ro-RO" sz="2400" b="1" dirty="0">
                          <a:latin typeface="Times New Roman" pitchFamily="18" charset="0"/>
                          <a:ea typeface="Times New Roman"/>
                          <a:cs typeface="Times New Roman" pitchFamily="18" charset="0"/>
                        </a:rPr>
                        <a:t>doctoranzi </a:t>
                      </a:r>
                      <a:endParaRPr lang="ru-RU" sz="2400" dirty="0">
                        <a:latin typeface="Times New Roman" pitchFamily="18" charset="0"/>
                        <a:ea typeface="Times New Roman"/>
                        <a:cs typeface="Times New Roman" pitchFamily="18" charset="0"/>
                      </a:endParaRPr>
                    </a:p>
                  </a:txBody>
                  <a:tcPr marL="68580" marR="68580" marT="9525" marB="0">
                    <a:lnL>
                      <a:noFill/>
                    </a:lnL>
                    <a:lnR>
                      <a:noFill/>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E7E7E7"/>
                    </a:solidFill>
                  </a:tcPr>
                </a:tc>
                <a:tc>
                  <a:txBody>
                    <a:bodyPr/>
                    <a:lstStyle/>
                    <a:p>
                      <a:pPr algn="ctr">
                        <a:lnSpc>
                          <a:spcPct val="150000"/>
                        </a:lnSpc>
                        <a:spcAft>
                          <a:spcPts val="1000"/>
                        </a:spcAft>
                      </a:pPr>
                      <a:r>
                        <a:rPr lang="en-US" sz="2400" b="1" dirty="0" smtClean="0">
                          <a:latin typeface="Times New Roman" pitchFamily="18" charset="0"/>
                          <a:ea typeface="Times New Roman"/>
                          <a:cs typeface="Times New Roman" pitchFamily="18" charset="0"/>
                        </a:rPr>
                        <a:t>3</a:t>
                      </a:r>
                      <a:r>
                        <a:rPr lang="ro-RO" sz="2400" b="1" dirty="0" smtClean="0">
                          <a:latin typeface="Times New Roman" pitchFamily="18" charset="0"/>
                          <a:ea typeface="Times New Roman"/>
                          <a:cs typeface="Times New Roman" pitchFamily="18" charset="0"/>
                        </a:rPr>
                        <a:t>5</a:t>
                      </a:r>
                      <a:endParaRPr lang="ru-RU" sz="2400" dirty="0">
                        <a:latin typeface="Times New Roman" pitchFamily="18" charset="0"/>
                        <a:ea typeface="Times New Roman"/>
                        <a:cs typeface="Times New Roman" pitchFamily="18" charset="0"/>
                      </a:endParaRPr>
                    </a:p>
                  </a:txBody>
                  <a:tcPr marL="68580" marR="68580" marT="9525" marB="0">
                    <a:lnL>
                      <a:noFill/>
                    </a:lnL>
                    <a:lnR>
                      <a:noFill/>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E7E7E7"/>
                    </a:solidFill>
                  </a:tcPr>
                </a:tc>
                <a:extLst>
                  <a:ext uri="{0D108BD9-81ED-4DB2-BD59-A6C34878D82A}">
                    <a16:rowId xmlns:a16="http://schemas.microsoft.com/office/drawing/2014/main" xmlns="" val="10006"/>
                  </a:ext>
                </a:extLst>
              </a:tr>
              <a:tr h="523879">
                <a:tc>
                  <a:txBody>
                    <a:bodyPr/>
                    <a:lstStyle/>
                    <a:p>
                      <a:pPr algn="just">
                        <a:lnSpc>
                          <a:spcPct val="150000"/>
                        </a:lnSpc>
                        <a:spcAft>
                          <a:spcPts val="1000"/>
                        </a:spcAft>
                      </a:pPr>
                      <a:r>
                        <a:rPr lang="ro-RO" sz="2400" b="1" dirty="0">
                          <a:latin typeface="Times New Roman" pitchFamily="18" charset="0"/>
                          <a:ea typeface="Times New Roman"/>
                          <a:cs typeface="Times New Roman" pitchFamily="18" charset="0"/>
                        </a:rPr>
                        <a:t>numărul de teze de doctor / dr. habilitat susținute</a:t>
                      </a:r>
                      <a:endParaRPr lang="ru-RU" sz="2400" dirty="0">
                        <a:latin typeface="Times New Roman" pitchFamily="18" charset="0"/>
                        <a:ea typeface="Times New Roman"/>
                        <a:cs typeface="Times New Roman" pitchFamily="18" charset="0"/>
                      </a:endParaRPr>
                    </a:p>
                  </a:txBody>
                  <a:tcPr marL="68580" marR="68580" marT="9525" marB="0">
                    <a:lnL>
                      <a:noFill/>
                    </a:lnL>
                    <a:lnR>
                      <a:noFill/>
                    </a:lnR>
                    <a:lnT w="57150" cap="flat" cmpd="dbl" algn="ctr">
                      <a:solidFill>
                        <a:srgbClr val="000000"/>
                      </a:solidFill>
                      <a:prstDash val="solid"/>
                      <a:round/>
                      <a:headEnd type="none" w="med" len="med"/>
                      <a:tailEnd type="none" w="med" len="med"/>
                    </a:lnT>
                    <a:lnB>
                      <a:noFill/>
                    </a:lnB>
                    <a:solidFill>
                      <a:srgbClr val="E7E7E7"/>
                    </a:solidFill>
                  </a:tcPr>
                </a:tc>
                <a:tc>
                  <a:txBody>
                    <a:bodyPr/>
                    <a:lstStyle/>
                    <a:p>
                      <a:pPr algn="ctr">
                        <a:lnSpc>
                          <a:spcPct val="150000"/>
                        </a:lnSpc>
                        <a:spcAft>
                          <a:spcPts val="1000"/>
                        </a:spcAft>
                      </a:pPr>
                      <a:r>
                        <a:rPr lang="en-US" sz="2400" b="1" dirty="0" smtClean="0">
                          <a:latin typeface="Times New Roman" pitchFamily="18" charset="0"/>
                          <a:ea typeface="Times New Roman"/>
                          <a:cs typeface="Times New Roman" pitchFamily="18" charset="0"/>
                        </a:rPr>
                        <a:t>7 </a:t>
                      </a:r>
                      <a:r>
                        <a:rPr lang="ro-RO" sz="2400" b="1" dirty="0" smtClean="0">
                          <a:latin typeface="Times New Roman" pitchFamily="18" charset="0"/>
                          <a:ea typeface="Times New Roman"/>
                          <a:cs typeface="Times New Roman" pitchFamily="18" charset="0"/>
                        </a:rPr>
                        <a:t>/ </a:t>
                      </a:r>
                      <a:r>
                        <a:rPr lang="ro-RO" sz="2400" b="1" dirty="0">
                          <a:latin typeface="Times New Roman" pitchFamily="18" charset="0"/>
                          <a:ea typeface="Times New Roman"/>
                          <a:cs typeface="Times New Roman" pitchFamily="18" charset="0"/>
                        </a:rPr>
                        <a:t>1</a:t>
                      </a:r>
                      <a:endParaRPr lang="ru-RU" sz="2400" dirty="0">
                        <a:latin typeface="Times New Roman" pitchFamily="18" charset="0"/>
                        <a:ea typeface="Times New Roman"/>
                        <a:cs typeface="Times New Roman" pitchFamily="18" charset="0"/>
                      </a:endParaRPr>
                    </a:p>
                  </a:txBody>
                  <a:tcPr marL="68580" marR="68580" marT="9525" marB="0">
                    <a:lnL>
                      <a:noFill/>
                    </a:lnL>
                    <a:lnR>
                      <a:noFill/>
                    </a:lnR>
                    <a:lnT w="57150" cap="flat" cmpd="dbl" algn="ctr">
                      <a:solidFill>
                        <a:srgbClr val="000000"/>
                      </a:solidFill>
                      <a:prstDash val="solid"/>
                      <a:round/>
                      <a:headEnd type="none" w="med" len="med"/>
                      <a:tailEnd type="none" w="med" len="med"/>
                    </a:lnT>
                    <a:lnB>
                      <a:noFill/>
                    </a:lnB>
                    <a:solidFill>
                      <a:srgbClr val="E7E7E7"/>
                    </a:solidFill>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9433325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274638"/>
            <a:ext cx="8229600" cy="994122"/>
          </a:xfrm>
        </p:spPr>
        <p:txBody>
          <a:bodyPr>
            <a:noAutofit/>
          </a:bodyPr>
          <a:lstStyle/>
          <a:p>
            <a:r>
              <a:rPr lang="ro-RO" sz="2800" b="1" dirty="0">
                <a:latin typeface="Times New Roman" panose="02020603050405020304" pitchFamily="18" charset="0"/>
                <a:cs typeface="Times New Roman" panose="02020603050405020304" pitchFamily="18" charset="0"/>
              </a:rPr>
              <a:t>DISTINCȚII / DIPLOME </a:t>
            </a:r>
            <a:r>
              <a:rPr lang="ro-RO" sz="2800" b="1" dirty="0" smtClean="0">
                <a:latin typeface="Times New Roman" panose="02020603050405020304" pitchFamily="18" charset="0"/>
                <a:cs typeface="Times New Roman" panose="02020603050405020304" pitchFamily="18" charset="0"/>
              </a:rPr>
              <a:t>OBȚINUTE</a:t>
            </a:r>
            <a:br>
              <a:rPr lang="ro-RO" sz="2800" b="1" dirty="0" smtClean="0">
                <a:latin typeface="Times New Roman" panose="02020603050405020304" pitchFamily="18" charset="0"/>
                <a:cs typeface="Times New Roman" panose="02020603050405020304" pitchFamily="18" charset="0"/>
              </a:rPr>
            </a:br>
            <a:r>
              <a:rPr lang="ro-RO" sz="2800" b="1" dirty="0" smtClean="0">
                <a:latin typeface="Times New Roman" panose="02020603050405020304" pitchFamily="18" charset="0"/>
                <a:cs typeface="Times New Roman" panose="02020603050405020304" pitchFamily="18" charset="0"/>
              </a:rPr>
              <a:t>de către cercetătorii ICJP al AȘM în anul 2017</a:t>
            </a:r>
            <a:r>
              <a:rPr lang="ro-RO" sz="2800" dirty="0">
                <a:latin typeface="Times New Roman" panose="02020603050405020304" pitchFamily="18" charset="0"/>
                <a:cs typeface="Times New Roman" panose="02020603050405020304" pitchFamily="18" charset="0"/>
              </a:rPr>
              <a:t/>
            </a:r>
            <a:br>
              <a:rPr lang="ro-RO" sz="2800" dirty="0">
                <a:latin typeface="Times New Roman" panose="02020603050405020304" pitchFamily="18" charset="0"/>
                <a:cs typeface="Times New Roman" panose="02020603050405020304" pitchFamily="18" charset="0"/>
              </a:rPr>
            </a:br>
            <a:endParaRPr lang="ro-RO" sz="2800" dirty="0">
              <a:latin typeface="Times New Roman" panose="02020603050405020304" pitchFamily="18" charset="0"/>
              <a:cs typeface="Times New Roman" panose="02020603050405020304" pitchFamily="18" charset="0"/>
            </a:endParaRPr>
          </a:p>
        </p:txBody>
      </p:sp>
      <p:graphicFrame>
        <p:nvGraphicFramePr>
          <p:cNvPr id="4" name="Substituent conținut 3"/>
          <p:cNvGraphicFramePr>
            <a:graphicFrameLocks noGrp="1"/>
          </p:cNvGraphicFramePr>
          <p:nvPr>
            <p:ph idx="1"/>
            <p:extLst>
              <p:ext uri="{D42A27DB-BD31-4B8C-83A1-F6EECF244321}">
                <p14:modId xmlns:p14="http://schemas.microsoft.com/office/powerpoint/2010/main" val="876134782"/>
              </p:ext>
            </p:extLst>
          </p:nvPr>
        </p:nvGraphicFramePr>
        <p:xfrm>
          <a:off x="251520" y="1412776"/>
          <a:ext cx="8712968" cy="4463407"/>
        </p:xfrm>
        <a:graphic>
          <a:graphicData uri="http://schemas.openxmlformats.org/drawingml/2006/table">
            <a:tbl>
              <a:tblPr firstRow="1" firstCol="1" bandRow="1">
                <a:tableStyleId>{5C22544A-7EE6-4342-B048-85BDC9FD1C3A}</a:tableStyleId>
              </a:tblPr>
              <a:tblGrid>
                <a:gridCol w="5112568">
                  <a:extLst>
                    <a:ext uri="{9D8B030D-6E8A-4147-A177-3AD203B41FA5}">
                      <a16:colId xmlns:a16="http://schemas.microsoft.com/office/drawing/2014/main" xmlns="" val="20000"/>
                    </a:ext>
                  </a:extLst>
                </a:gridCol>
                <a:gridCol w="2088232">
                  <a:extLst>
                    <a:ext uri="{9D8B030D-6E8A-4147-A177-3AD203B41FA5}">
                      <a16:colId xmlns:a16="http://schemas.microsoft.com/office/drawing/2014/main" xmlns="" val="20001"/>
                    </a:ext>
                  </a:extLst>
                </a:gridCol>
                <a:gridCol w="1512168">
                  <a:extLst>
                    <a:ext uri="{9D8B030D-6E8A-4147-A177-3AD203B41FA5}">
                      <a16:colId xmlns:a16="http://schemas.microsoft.com/office/drawing/2014/main" xmlns="" val="20002"/>
                    </a:ext>
                  </a:extLst>
                </a:gridCol>
              </a:tblGrid>
              <a:tr h="302887">
                <a:tc>
                  <a:txBody>
                    <a:bodyPr/>
                    <a:lstStyle/>
                    <a:p>
                      <a:pPr algn="ctr">
                        <a:lnSpc>
                          <a:spcPct val="115000"/>
                        </a:lnSpc>
                        <a:spcAft>
                          <a:spcPts val="0"/>
                        </a:spcAft>
                      </a:pPr>
                      <a:r>
                        <a:rPr lang="ro-RO" sz="1050" dirty="0">
                          <a:solidFill>
                            <a:schemeClr val="tx1"/>
                          </a:solidFill>
                          <a:effectLst/>
                          <a:latin typeface="Times New Roman" panose="02020603050405020304" pitchFamily="18" charset="0"/>
                          <a:cs typeface="Times New Roman" panose="02020603050405020304" pitchFamily="18" charset="0"/>
                        </a:rPr>
                        <a:t>Denumirea distincției / diplomei</a:t>
                      </a:r>
                      <a:endParaRPr lang="ro-RO" sz="105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8488C4"/>
                        </a:gs>
                        <a:gs pos="17000">
                          <a:srgbClr val="D4DEFF"/>
                        </a:gs>
                        <a:gs pos="58000">
                          <a:srgbClr val="D4DEFF"/>
                        </a:gs>
                        <a:gs pos="100000">
                          <a:srgbClr val="96AB94"/>
                        </a:gs>
                      </a:gsLst>
                      <a:lin ang="5400000" scaled="0"/>
                    </a:gradFill>
                  </a:tcPr>
                </a:tc>
                <a:tc>
                  <a:txBody>
                    <a:bodyPr/>
                    <a:lstStyle/>
                    <a:p>
                      <a:pPr algn="ctr">
                        <a:lnSpc>
                          <a:spcPct val="115000"/>
                        </a:lnSpc>
                        <a:spcAft>
                          <a:spcPts val="0"/>
                        </a:spcAft>
                      </a:pPr>
                      <a:r>
                        <a:rPr lang="ro-RO" sz="1050" dirty="0">
                          <a:solidFill>
                            <a:schemeClr val="tx1"/>
                          </a:solidFill>
                          <a:effectLst/>
                          <a:latin typeface="Times New Roman" panose="02020603050405020304" pitchFamily="18" charset="0"/>
                          <a:cs typeface="Times New Roman" panose="02020603050405020304" pitchFamily="18" charset="0"/>
                        </a:rPr>
                        <a:t>Instituția care a acordat distincția </a:t>
                      </a:r>
                      <a:endParaRPr lang="ro-RO" sz="105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8488C4"/>
                        </a:gs>
                        <a:gs pos="17000">
                          <a:srgbClr val="D4DEFF"/>
                        </a:gs>
                        <a:gs pos="58000">
                          <a:srgbClr val="D4DEFF"/>
                        </a:gs>
                        <a:gs pos="100000">
                          <a:srgbClr val="96AB94"/>
                        </a:gs>
                      </a:gsLst>
                      <a:lin ang="5400000" scaled="0"/>
                    </a:gradFill>
                  </a:tcPr>
                </a:tc>
                <a:tc>
                  <a:txBody>
                    <a:bodyPr/>
                    <a:lstStyle/>
                    <a:p>
                      <a:pPr algn="ctr">
                        <a:lnSpc>
                          <a:spcPct val="115000"/>
                        </a:lnSpc>
                        <a:spcAft>
                          <a:spcPts val="0"/>
                        </a:spcAft>
                      </a:pPr>
                      <a:r>
                        <a:rPr lang="ro-RO" sz="1050" b="1" dirty="0" smtClean="0">
                          <a:solidFill>
                            <a:schemeClr val="tx1"/>
                          </a:solidFill>
                          <a:effectLst/>
                          <a:latin typeface="Times New Roman" panose="02020603050405020304" pitchFamily="18" charset="0"/>
                          <a:cs typeface="Times New Roman" panose="02020603050405020304" pitchFamily="18" charset="0"/>
                        </a:rPr>
                        <a:t>Data </a:t>
                      </a:r>
                      <a:r>
                        <a:rPr lang="ro-RO" sz="1050" b="1" dirty="0">
                          <a:solidFill>
                            <a:schemeClr val="tx1"/>
                          </a:solidFill>
                          <a:effectLst/>
                          <a:latin typeface="Times New Roman" panose="02020603050405020304" pitchFamily="18" charset="0"/>
                          <a:cs typeface="Times New Roman" panose="02020603050405020304" pitchFamily="18" charset="0"/>
                        </a:rPr>
                        <a:t>acordării</a:t>
                      </a:r>
                      <a:endParaRPr lang="ro-RO" sz="1050" b="1"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8488C4"/>
                        </a:gs>
                        <a:gs pos="17000">
                          <a:srgbClr val="D4DEFF"/>
                        </a:gs>
                        <a:gs pos="58000">
                          <a:srgbClr val="D4DEFF"/>
                        </a:gs>
                        <a:gs pos="100000">
                          <a:srgbClr val="96AB94"/>
                        </a:gs>
                      </a:gsLst>
                      <a:lin ang="5400000" scaled="0"/>
                    </a:gradFill>
                  </a:tcPr>
                </a:tc>
                <a:extLst>
                  <a:ext uri="{0D108BD9-81ED-4DB2-BD59-A6C34878D82A}">
                    <a16:rowId xmlns:a16="http://schemas.microsoft.com/office/drawing/2014/main" xmlns="" val="10000"/>
                  </a:ext>
                </a:extLst>
              </a:tr>
              <a:tr h="753423">
                <a:tc>
                  <a:txBody>
                    <a:bodyPr/>
                    <a:lstStyle/>
                    <a:p>
                      <a:pPr algn="just">
                        <a:lnSpc>
                          <a:spcPct val="100000"/>
                        </a:lnSpc>
                        <a:spcBef>
                          <a:spcPts val="1200"/>
                        </a:spcBef>
                        <a:spcAft>
                          <a:spcPts val="300"/>
                        </a:spcAft>
                      </a:pPr>
                      <a:r>
                        <a:rPr lang="ro-RO" sz="1400" b="0" dirty="0">
                          <a:solidFill>
                            <a:schemeClr val="tx1"/>
                          </a:solidFill>
                          <a:effectLst/>
                          <a:latin typeface="Times New Roman" panose="02020603050405020304" pitchFamily="18" charset="0"/>
                          <a:ea typeface="Times New Roman"/>
                          <a:cs typeface="Times New Roman" panose="02020603050405020304" pitchFamily="18" charset="0"/>
                        </a:rPr>
                        <a:t>MORARU Victor: </a:t>
                      </a:r>
                      <a:r>
                        <a:rPr lang="ro-RO" sz="1400" b="0" kern="1200" dirty="0" smtClean="0">
                          <a:solidFill>
                            <a:schemeClr val="tx1"/>
                          </a:solidFill>
                          <a:effectLst/>
                          <a:latin typeface="Times New Roman" panose="02020603050405020304" pitchFamily="18" charset="0"/>
                          <a:ea typeface="+mn-ea"/>
                          <a:cs typeface="Times New Roman" panose="02020603050405020304" pitchFamily="18" charset="0"/>
                        </a:rPr>
                        <a:t>Premiul „Constantin Stere” al AȘM în domeniul drept, științe politice, științe ale educației, pentru ciclul de lucrări „</a:t>
                      </a:r>
                      <a:r>
                        <a:rPr lang="ro-RO" sz="1400" b="0" i="1" kern="1200" dirty="0" smtClean="0">
                          <a:solidFill>
                            <a:schemeClr val="tx1"/>
                          </a:solidFill>
                          <a:effectLst/>
                          <a:latin typeface="Times New Roman" panose="02020603050405020304" pitchFamily="18" charset="0"/>
                          <a:ea typeface="+mn-ea"/>
                          <a:cs typeface="Times New Roman" panose="02020603050405020304" pitchFamily="18" charset="0"/>
                        </a:rPr>
                        <a:t>Probleme actuale ale dezvoltării social-politice a Republicii Moldova</a:t>
                      </a:r>
                      <a:r>
                        <a:rPr lang="ro-RO" sz="1400" b="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ro-RO" sz="1400" b="0" i="1"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85000">
                          <a:srgbClr val="D5C9A7"/>
                        </a:gs>
                        <a:gs pos="59000">
                          <a:srgbClr val="F0EBD5"/>
                        </a:gs>
                        <a:gs pos="100000">
                          <a:srgbClr val="D1C39F"/>
                        </a:gs>
                      </a:gsLst>
                      <a:lin ang="5400000" scaled="0"/>
                    </a:gradFill>
                  </a:tcPr>
                </a:tc>
                <a:tc>
                  <a:txBody>
                    <a:bodyPr/>
                    <a:lstStyle/>
                    <a:p>
                      <a:pPr algn="ctr">
                        <a:lnSpc>
                          <a:spcPct val="100000"/>
                        </a:lnSpc>
                        <a:spcAft>
                          <a:spcPts val="0"/>
                        </a:spcAft>
                      </a:pPr>
                      <a:r>
                        <a:rPr lang="ro-RO" sz="1400" b="0" dirty="0" smtClean="0">
                          <a:solidFill>
                            <a:schemeClr val="tx1"/>
                          </a:solidFill>
                          <a:effectLst/>
                          <a:latin typeface="Times New Roman" panose="02020603050405020304" pitchFamily="18" charset="0"/>
                          <a:ea typeface="Times New Roman"/>
                          <a:cs typeface="Times New Roman" panose="02020603050405020304" pitchFamily="18" charset="0"/>
                        </a:rPr>
                        <a:t>CSȘDT al Academiei de Științe a Moldovei</a:t>
                      </a:r>
                    </a:p>
                    <a:p>
                      <a:pPr algn="ctr">
                        <a:lnSpc>
                          <a:spcPct val="100000"/>
                        </a:lnSpc>
                        <a:spcAft>
                          <a:spcPts val="0"/>
                        </a:spcAft>
                      </a:pPr>
                      <a:r>
                        <a:rPr lang="ro-RO" sz="1400" b="0" dirty="0">
                          <a:solidFill>
                            <a:schemeClr val="tx1"/>
                          </a:solidFill>
                          <a:effectLst/>
                          <a:latin typeface="Times New Roman" panose="02020603050405020304" pitchFamily="18" charset="0"/>
                          <a:ea typeface="Times New Roman"/>
                          <a:cs typeface="Times New Roman" panose="02020603050405020304" pitchFamily="18" charset="0"/>
                        </a:rPr>
                        <a:t> </a:t>
                      </a:r>
                    </a:p>
                  </a:txBody>
                  <a:tcPr marL="68580" marR="68580" marT="0" marB="0">
                    <a:gradFill>
                      <a:gsLst>
                        <a:gs pos="0">
                          <a:srgbClr val="FFFF00"/>
                        </a:gs>
                        <a:gs pos="85000">
                          <a:srgbClr val="D5C9A7"/>
                        </a:gs>
                        <a:gs pos="59000">
                          <a:srgbClr val="F0EBD5"/>
                        </a:gs>
                        <a:gs pos="100000">
                          <a:srgbClr val="D1C39F"/>
                        </a:gs>
                      </a:gsLst>
                      <a:lin ang="5400000" scaled="0"/>
                    </a:gradFill>
                  </a:tcPr>
                </a:tc>
                <a:tc>
                  <a:txBody>
                    <a:bodyPr/>
                    <a:lstStyle/>
                    <a:p>
                      <a:pPr algn="ctr">
                        <a:lnSpc>
                          <a:spcPct val="100000"/>
                        </a:lnSpc>
                        <a:spcAft>
                          <a:spcPts val="0"/>
                        </a:spcAft>
                      </a:pPr>
                      <a:r>
                        <a:rPr lang="ro-RO" sz="1400" b="0" kern="1200" dirty="0" smtClean="0">
                          <a:solidFill>
                            <a:schemeClr val="dk1"/>
                          </a:solidFill>
                          <a:effectLst/>
                          <a:latin typeface="Times New Roman" panose="02020603050405020304" pitchFamily="18" charset="0"/>
                          <a:ea typeface="+mn-ea"/>
                          <a:cs typeface="Times New Roman" panose="02020603050405020304" pitchFamily="18" charset="0"/>
                        </a:rPr>
                        <a:t>8 iulie 2017</a:t>
                      </a:r>
                      <a:endParaRPr lang="ro-RO" sz="1400" b="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85000">
                          <a:srgbClr val="D5C9A7"/>
                        </a:gs>
                        <a:gs pos="59000">
                          <a:srgbClr val="F0EBD5"/>
                        </a:gs>
                        <a:gs pos="100000">
                          <a:srgbClr val="D1C39F"/>
                        </a:gs>
                      </a:gsLst>
                      <a:lin ang="5400000" scaled="0"/>
                    </a:gradFill>
                  </a:tcPr>
                </a:tc>
                <a:extLst>
                  <a:ext uri="{0D108BD9-81ED-4DB2-BD59-A6C34878D82A}">
                    <a16:rowId xmlns:a16="http://schemas.microsoft.com/office/drawing/2014/main" xmlns="" val="10001"/>
                  </a:ext>
                </a:extLst>
              </a:tr>
              <a:tr h="0">
                <a:tc>
                  <a:txBody>
                    <a:bodyPr/>
                    <a:lstStyle/>
                    <a:p>
                      <a:pPr algn="just">
                        <a:lnSpc>
                          <a:spcPct val="115000"/>
                        </a:lnSpc>
                        <a:spcBef>
                          <a:spcPts val="1200"/>
                        </a:spcBef>
                        <a:spcAft>
                          <a:spcPts val="300"/>
                        </a:spcAft>
                      </a:pPr>
                      <a:r>
                        <a:rPr lang="en-US" sz="1400" b="0" kern="1200" dirty="0" smtClean="0">
                          <a:solidFill>
                            <a:schemeClr val="tx1"/>
                          </a:solidFill>
                          <a:effectLst/>
                          <a:latin typeface="Times New Roman" panose="02020603050405020304" pitchFamily="18" charset="0"/>
                          <a:ea typeface="+mn-ea"/>
                          <a:cs typeface="Times New Roman" panose="02020603050405020304" pitchFamily="18" charset="0"/>
                        </a:rPr>
                        <a:t>TIMUȘ Andrei: </a:t>
                      </a:r>
                      <a:r>
                        <a:rPr lang="en-US" sz="1400" b="0" kern="1200" dirty="0" err="1" smtClean="0">
                          <a:solidFill>
                            <a:schemeClr val="tx1"/>
                          </a:solidFill>
                          <a:effectLst/>
                          <a:latin typeface="Times New Roman" panose="02020603050405020304" pitchFamily="18" charset="0"/>
                          <a:ea typeface="+mn-ea"/>
                          <a:cs typeface="Times New Roman" panose="02020603050405020304" pitchFamily="18" charset="0"/>
                        </a:rPr>
                        <a:t>Medalia</a:t>
                      </a:r>
                      <a:r>
                        <a:rPr lang="en-US" sz="14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0" kern="1200" dirty="0" err="1" smtClean="0">
                          <a:solidFill>
                            <a:schemeClr val="tx1"/>
                          </a:solidFill>
                          <a:effectLst/>
                          <a:latin typeface="Times New Roman" panose="02020603050405020304" pitchFamily="18" charset="0"/>
                          <a:ea typeface="+mn-ea"/>
                          <a:cs typeface="Times New Roman" panose="02020603050405020304" pitchFamily="18" charset="0"/>
                        </a:rPr>
                        <a:t>Meritul</a:t>
                      </a:r>
                      <a:r>
                        <a:rPr lang="en-US" sz="14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0" kern="1200" dirty="0" err="1" smtClean="0">
                          <a:solidFill>
                            <a:schemeClr val="tx1"/>
                          </a:solidFill>
                          <a:effectLst/>
                          <a:latin typeface="Times New Roman" panose="02020603050405020304" pitchFamily="18" charset="0"/>
                          <a:ea typeface="+mn-ea"/>
                          <a:cs typeface="Times New Roman" panose="02020603050405020304" pitchFamily="18" charset="0"/>
                        </a:rPr>
                        <a:t>Științific</a:t>
                      </a:r>
                      <a:r>
                        <a:rPr lang="en-US" sz="14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0" kern="1200" dirty="0" err="1" smtClean="0">
                          <a:solidFill>
                            <a:schemeClr val="tx1"/>
                          </a:solidFill>
                          <a:effectLst/>
                          <a:latin typeface="Times New Roman" panose="02020603050405020304" pitchFamily="18" charset="0"/>
                          <a:ea typeface="+mn-ea"/>
                          <a:cs typeface="Times New Roman" panose="02020603050405020304" pitchFamily="18" charset="0"/>
                        </a:rPr>
                        <a:t>gradul</a:t>
                      </a:r>
                      <a:r>
                        <a:rPr lang="en-US" sz="1400" b="0" kern="1200" dirty="0" smtClean="0">
                          <a:solidFill>
                            <a:schemeClr val="tx1"/>
                          </a:solidFill>
                          <a:effectLst/>
                          <a:latin typeface="Times New Roman" panose="02020603050405020304" pitchFamily="18" charset="0"/>
                          <a:ea typeface="+mn-ea"/>
                          <a:cs typeface="Times New Roman" panose="02020603050405020304" pitchFamily="18" charset="0"/>
                        </a:rPr>
                        <a:t> II.</a:t>
                      </a:r>
                      <a:endParaRPr lang="ro-RO" sz="1400" b="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8000">
                          <a:srgbClr val="D4DEFF"/>
                        </a:gs>
                        <a:gs pos="84000">
                          <a:srgbClr val="D4DEFF"/>
                        </a:gs>
                        <a:gs pos="100000">
                          <a:srgbClr val="96AB94"/>
                        </a:gs>
                      </a:gsLst>
                      <a:lin ang="5400000" scaled="0"/>
                    </a:gradFill>
                  </a:tcPr>
                </a:tc>
                <a:tc>
                  <a:txBody>
                    <a:bodyPr/>
                    <a:lstStyle/>
                    <a:p>
                      <a:pPr algn="ctr">
                        <a:lnSpc>
                          <a:spcPct val="100000"/>
                        </a:lnSpc>
                        <a:spcAft>
                          <a:spcPts val="0"/>
                        </a:spcAft>
                      </a:pPr>
                      <a:r>
                        <a:rPr lang="ro-RO" sz="1400" b="0" dirty="0" smtClean="0">
                          <a:solidFill>
                            <a:schemeClr val="tx1"/>
                          </a:solidFill>
                          <a:effectLst/>
                          <a:latin typeface="Times New Roman" panose="02020603050405020304" pitchFamily="18" charset="0"/>
                          <a:ea typeface="Times New Roman"/>
                          <a:cs typeface="Times New Roman" panose="02020603050405020304" pitchFamily="18" charset="0"/>
                        </a:rPr>
                        <a:t>CSȘDT al Academiei de Științe a Moldovei</a:t>
                      </a:r>
                    </a:p>
                  </a:txBody>
                  <a:tcPr marL="68580" marR="68580" marT="0" marB="0">
                    <a:gradFill>
                      <a:gsLst>
                        <a:gs pos="0">
                          <a:srgbClr val="FFFF00"/>
                        </a:gs>
                        <a:gs pos="38000">
                          <a:srgbClr val="D4DEFF"/>
                        </a:gs>
                        <a:gs pos="84000">
                          <a:srgbClr val="D4DEFF"/>
                        </a:gs>
                        <a:gs pos="100000">
                          <a:srgbClr val="96AB94"/>
                        </a:gs>
                      </a:gsLst>
                      <a:lin ang="5400000" scaled="0"/>
                    </a:gradFill>
                  </a:tcPr>
                </a:tc>
                <a:tc>
                  <a:txBody>
                    <a:bodyPr/>
                    <a:lstStyle/>
                    <a:p>
                      <a:pPr algn="ctr">
                        <a:lnSpc>
                          <a:spcPct val="115000"/>
                        </a:lnSpc>
                        <a:spcAft>
                          <a:spcPts val="0"/>
                        </a:spcAft>
                      </a:pPr>
                      <a:r>
                        <a:rPr lang="ro-RO" sz="1400" b="0">
                          <a:effectLst/>
                          <a:latin typeface="Times New Roman"/>
                          <a:ea typeface="Times New Roman"/>
                        </a:rPr>
                        <a:t>decembrie 2017</a:t>
                      </a:r>
                    </a:p>
                  </a:txBody>
                  <a:tcPr marL="68580" marR="68580" marT="0" marB="0">
                    <a:gradFill>
                      <a:gsLst>
                        <a:gs pos="0">
                          <a:srgbClr val="FFFF00"/>
                        </a:gs>
                        <a:gs pos="38000">
                          <a:srgbClr val="D4DEFF"/>
                        </a:gs>
                        <a:gs pos="84000">
                          <a:srgbClr val="D4DEFF"/>
                        </a:gs>
                        <a:gs pos="100000">
                          <a:srgbClr val="96AB94"/>
                        </a:gs>
                      </a:gsLst>
                      <a:lin ang="5400000" scaled="0"/>
                    </a:gradFill>
                  </a:tcPr>
                </a:tc>
                <a:extLst>
                  <a:ext uri="{0D108BD9-81ED-4DB2-BD59-A6C34878D82A}">
                    <a16:rowId xmlns:a16="http://schemas.microsoft.com/office/drawing/2014/main" xmlns="" val="10002"/>
                  </a:ext>
                </a:extLst>
              </a:tr>
              <a:tr h="34466">
                <a:tc>
                  <a:txBody>
                    <a:bodyPr/>
                    <a:lstStyle/>
                    <a:p>
                      <a:pPr algn="just">
                        <a:lnSpc>
                          <a:spcPct val="115000"/>
                        </a:lnSpc>
                        <a:spcAft>
                          <a:spcPts val="0"/>
                        </a:spcAft>
                      </a:pPr>
                      <a:r>
                        <a:rPr lang="fr-FR" sz="1400" b="0" kern="1200" dirty="0" smtClean="0">
                          <a:solidFill>
                            <a:schemeClr val="tx1"/>
                          </a:solidFill>
                          <a:effectLst/>
                          <a:latin typeface="Times New Roman" panose="02020603050405020304" pitchFamily="18" charset="0"/>
                          <a:ea typeface="+mn-ea"/>
                          <a:cs typeface="Times New Roman" panose="02020603050405020304" pitchFamily="18" charset="0"/>
                        </a:rPr>
                        <a:t>R</a:t>
                      </a:r>
                      <a:r>
                        <a:rPr lang="ro-RO" sz="1400" b="0" kern="1200" dirty="0" smtClean="0">
                          <a:solidFill>
                            <a:schemeClr val="tx1"/>
                          </a:solidFill>
                          <a:effectLst/>
                          <a:latin typeface="Times New Roman" panose="02020603050405020304" pitchFamily="18" charset="0"/>
                          <a:ea typeface="+mn-ea"/>
                          <a:cs typeface="Times New Roman" panose="02020603050405020304" pitchFamily="18" charset="0"/>
                        </a:rPr>
                        <a:t>OȘCA Alexandru N.: </a:t>
                      </a:r>
                      <a:r>
                        <a:rPr lang="fr-FR" sz="1400" b="0" kern="1200" dirty="0" err="1" smtClean="0">
                          <a:solidFill>
                            <a:schemeClr val="tx1"/>
                          </a:solidFill>
                          <a:effectLst/>
                          <a:latin typeface="Times New Roman" panose="02020603050405020304" pitchFamily="18" charset="0"/>
                          <a:ea typeface="+mn-ea"/>
                          <a:cs typeface="Times New Roman" panose="02020603050405020304" pitchFamily="18" charset="0"/>
                        </a:rPr>
                        <a:t>Medalia</a:t>
                      </a:r>
                      <a:r>
                        <a:rPr lang="fr-FR" sz="1400" b="0" kern="1200" dirty="0" smtClean="0">
                          <a:solidFill>
                            <a:schemeClr val="tx1"/>
                          </a:solidFill>
                          <a:effectLst/>
                          <a:latin typeface="Times New Roman" panose="02020603050405020304" pitchFamily="18" charset="0"/>
                          <a:ea typeface="+mn-ea"/>
                          <a:cs typeface="Times New Roman" panose="02020603050405020304" pitchFamily="18" charset="0"/>
                        </a:rPr>
                        <a:t> „Nicolae </a:t>
                      </a:r>
                      <a:r>
                        <a:rPr lang="fr-FR" sz="1400" b="0" kern="1200" dirty="0" err="1" smtClean="0">
                          <a:solidFill>
                            <a:schemeClr val="tx1"/>
                          </a:solidFill>
                          <a:effectLst/>
                          <a:latin typeface="Times New Roman" panose="02020603050405020304" pitchFamily="18" charset="0"/>
                          <a:ea typeface="+mn-ea"/>
                          <a:cs typeface="Times New Roman" panose="02020603050405020304" pitchFamily="18" charset="0"/>
                        </a:rPr>
                        <a:t>Milescu</a:t>
                      </a:r>
                      <a:r>
                        <a:rPr lang="fr-FR" sz="1400" b="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fr-FR" sz="1400" b="0" kern="1200" dirty="0" err="1" smtClean="0">
                          <a:solidFill>
                            <a:schemeClr val="tx1"/>
                          </a:solidFill>
                          <a:effectLst/>
                          <a:latin typeface="Times New Roman" panose="02020603050405020304" pitchFamily="18" charset="0"/>
                          <a:ea typeface="+mn-ea"/>
                          <a:cs typeface="Times New Roman" panose="02020603050405020304" pitchFamily="18" charset="0"/>
                        </a:rPr>
                        <a:t>Spătarul</a:t>
                      </a:r>
                      <a:r>
                        <a:rPr lang="fr-FR" sz="1400" b="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ro-RO" sz="1400" b="0" dirty="0">
                        <a:solidFill>
                          <a:schemeClr val="tx1"/>
                        </a:solidFill>
                        <a:effectLst/>
                        <a:latin typeface="Times New Roman" panose="02020603050405020304" pitchFamily="18" charset="0"/>
                        <a:ea typeface="Times New Roman"/>
                        <a:cs typeface="Times New Roman" panose="02020603050405020304" pitchFamily="18" charset="0"/>
                      </a:endParaRPr>
                    </a:p>
                  </a:txBody>
                  <a:tcPr marL="68580" marR="68580" marT="0" marB="0">
                    <a:gradFill>
                      <a:gsLst>
                        <a:gs pos="0">
                          <a:srgbClr val="FFFF00"/>
                        </a:gs>
                        <a:gs pos="38000">
                          <a:srgbClr val="F0EBD5"/>
                        </a:gs>
                        <a:gs pos="96000">
                          <a:srgbClr val="D1C39F"/>
                        </a:gs>
                      </a:gsLst>
                      <a:lin ang="5400000" scaled="0"/>
                    </a:gradFill>
                  </a:tcPr>
                </a:tc>
                <a:tc>
                  <a:txBody>
                    <a:bodyPr/>
                    <a:lstStyle/>
                    <a:p>
                      <a:pPr algn="ctr">
                        <a:lnSpc>
                          <a:spcPct val="100000"/>
                        </a:lnSpc>
                        <a:spcAft>
                          <a:spcPts val="0"/>
                        </a:spcAft>
                      </a:pPr>
                      <a:r>
                        <a:rPr lang="ro-RO" sz="1400" b="0" dirty="0" smtClean="0">
                          <a:solidFill>
                            <a:schemeClr val="tx1"/>
                          </a:solidFill>
                          <a:effectLst/>
                          <a:latin typeface="Times New Roman" panose="02020603050405020304" pitchFamily="18" charset="0"/>
                          <a:ea typeface="Times New Roman"/>
                          <a:cs typeface="Times New Roman" panose="02020603050405020304" pitchFamily="18" charset="0"/>
                        </a:rPr>
                        <a:t>CSȘDT al Academiei de Științe a Moldovei</a:t>
                      </a:r>
                    </a:p>
                  </a:txBody>
                  <a:tcPr marL="68580" marR="68580" marT="0" marB="0">
                    <a:gradFill>
                      <a:gsLst>
                        <a:gs pos="0">
                          <a:srgbClr val="FFFF00"/>
                        </a:gs>
                        <a:gs pos="17000">
                          <a:srgbClr val="F0EBD5"/>
                        </a:gs>
                        <a:gs pos="96000">
                          <a:srgbClr val="D1C39F"/>
                        </a:gs>
                      </a:gsLst>
                      <a:lin ang="5400000" scaled="0"/>
                    </a:gradFill>
                  </a:tcPr>
                </a:tc>
                <a:tc>
                  <a:txBody>
                    <a:bodyPr/>
                    <a:lstStyle/>
                    <a:p>
                      <a:pPr algn="ctr">
                        <a:lnSpc>
                          <a:spcPct val="115000"/>
                        </a:lnSpc>
                        <a:spcAft>
                          <a:spcPts val="0"/>
                        </a:spcAft>
                      </a:pPr>
                      <a:r>
                        <a:rPr lang="ro-RO" sz="1400" b="0" dirty="0">
                          <a:effectLst/>
                          <a:latin typeface="Times New Roman"/>
                          <a:ea typeface="Times New Roman"/>
                        </a:rPr>
                        <a:t>decembrie 2017</a:t>
                      </a:r>
                    </a:p>
                  </a:txBody>
                  <a:tcPr marL="68580" marR="68580" marT="0" marB="0">
                    <a:gradFill>
                      <a:gsLst>
                        <a:gs pos="0">
                          <a:srgbClr val="FFFF00"/>
                        </a:gs>
                        <a:gs pos="17000">
                          <a:srgbClr val="F0EBD5"/>
                        </a:gs>
                        <a:gs pos="96000">
                          <a:srgbClr val="D1C39F"/>
                        </a:gs>
                      </a:gsLst>
                      <a:lin ang="5400000" scaled="0"/>
                    </a:gradFill>
                  </a:tcPr>
                </a:tc>
                <a:extLst>
                  <a:ext uri="{0D108BD9-81ED-4DB2-BD59-A6C34878D82A}">
                    <a16:rowId xmlns:a16="http://schemas.microsoft.com/office/drawing/2014/main" xmlns="" val="10003"/>
                  </a:ext>
                </a:extLst>
              </a:tr>
              <a:tr h="34466">
                <a:tc>
                  <a:txBody>
                    <a:bodyPr/>
                    <a:lstStyle/>
                    <a:p>
                      <a:pPr>
                        <a:lnSpc>
                          <a:spcPct val="115000"/>
                        </a:lnSpc>
                        <a:spcAft>
                          <a:spcPts val="0"/>
                        </a:spcAft>
                      </a:pPr>
                      <a:r>
                        <a:rPr lang="ro-RO" sz="1400" b="0" dirty="0">
                          <a:solidFill>
                            <a:schemeClr val="tx1"/>
                          </a:solidFill>
                          <a:effectLst/>
                          <a:latin typeface="Times New Roman"/>
                          <a:ea typeface="Calibri"/>
                          <a:cs typeface="Times New Roman"/>
                        </a:rPr>
                        <a:t>MALCOCI Ludmila: The DR. Joseph </a:t>
                      </a:r>
                      <a:r>
                        <a:rPr lang="ro-RO" sz="1400" b="0" dirty="0" err="1">
                          <a:solidFill>
                            <a:schemeClr val="tx1"/>
                          </a:solidFill>
                          <a:effectLst/>
                          <a:latin typeface="Times New Roman"/>
                          <a:ea typeface="Calibri"/>
                          <a:cs typeface="Times New Roman"/>
                        </a:rPr>
                        <a:t>Adlestein</a:t>
                      </a:r>
                      <a:r>
                        <a:rPr lang="ro-RO" sz="1400" b="0" dirty="0">
                          <a:solidFill>
                            <a:schemeClr val="tx1"/>
                          </a:solidFill>
                          <a:effectLst/>
                          <a:latin typeface="Times New Roman"/>
                          <a:ea typeface="Calibri"/>
                          <a:cs typeface="Times New Roman"/>
                        </a:rPr>
                        <a:t> Award  for </a:t>
                      </a:r>
                      <a:r>
                        <a:rPr lang="ro-RO" sz="1400" b="0" dirty="0" err="1">
                          <a:solidFill>
                            <a:schemeClr val="tx1"/>
                          </a:solidFill>
                          <a:effectLst/>
                          <a:latin typeface="Times New Roman"/>
                          <a:ea typeface="Calibri"/>
                          <a:cs typeface="Times New Roman"/>
                        </a:rPr>
                        <a:t>professional</a:t>
                      </a:r>
                      <a:r>
                        <a:rPr lang="ro-RO" sz="1400" b="0">
                          <a:solidFill>
                            <a:schemeClr val="tx1"/>
                          </a:solidFill>
                          <a:effectLst/>
                          <a:latin typeface="Times New Roman"/>
                          <a:ea typeface="Calibri"/>
                          <a:cs typeface="Times New Roman"/>
                        </a:rPr>
                        <a:t> leadership  </a:t>
                      </a:r>
                      <a:endParaRPr lang="ro-RO" sz="1400" b="0">
                        <a:solidFill>
                          <a:schemeClr val="tx1"/>
                        </a:solidFill>
                        <a:effectLst/>
                        <a:latin typeface="Calibri"/>
                        <a:ea typeface="Calibri"/>
                        <a:cs typeface="Times New Roman"/>
                      </a:endParaRPr>
                    </a:p>
                  </a:txBody>
                  <a:tcPr marL="68580" marR="68580" marT="0" marB="0">
                    <a:gradFill>
                      <a:gsLst>
                        <a:gs pos="0">
                          <a:srgbClr val="FFFF00"/>
                        </a:gs>
                        <a:gs pos="38000">
                          <a:srgbClr val="F0EBD5"/>
                        </a:gs>
                        <a:gs pos="96000">
                          <a:srgbClr val="D1C39F"/>
                        </a:gs>
                      </a:gsLst>
                      <a:lin ang="5400000" scaled="0"/>
                    </a:gradFill>
                  </a:tcPr>
                </a:tc>
                <a:tc>
                  <a:txBody>
                    <a:bodyPr/>
                    <a:lstStyle/>
                    <a:p>
                      <a:pPr algn="ctr">
                        <a:lnSpc>
                          <a:spcPct val="115000"/>
                        </a:lnSpc>
                        <a:spcAft>
                          <a:spcPts val="0"/>
                        </a:spcAft>
                      </a:pPr>
                      <a:r>
                        <a:rPr lang="ro-RO" sz="1400" b="0">
                          <a:solidFill>
                            <a:schemeClr val="tx1"/>
                          </a:solidFill>
                          <a:effectLst/>
                          <a:latin typeface="Times New Roman"/>
                          <a:ea typeface="Calibri"/>
                          <a:cs typeface="Times New Roman"/>
                        </a:rPr>
                        <a:t>Keystone Human Services USA</a:t>
                      </a:r>
                      <a:endParaRPr lang="ro-RO" sz="1400" b="0">
                        <a:solidFill>
                          <a:schemeClr val="tx1"/>
                        </a:solidFill>
                        <a:effectLst/>
                        <a:latin typeface="Calibri"/>
                        <a:ea typeface="Calibri"/>
                        <a:cs typeface="Times New Roman"/>
                      </a:endParaRPr>
                    </a:p>
                  </a:txBody>
                  <a:tcPr marL="68580" marR="68580" marT="0" marB="0">
                    <a:gradFill>
                      <a:gsLst>
                        <a:gs pos="0">
                          <a:srgbClr val="FFFF00"/>
                        </a:gs>
                        <a:gs pos="17000">
                          <a:srgbClr val="F0EBD5"/>
                        </a:gs>
                        <a:gs pos="96000">
                          <a:srgbClr val="D1C39F"/>
                        </a:gs>
                      </a:gsLst>
                      <a:lin ang="5400000" scaled="0"/>
                    </a:gradFill>
                  </a:tcPr>
                </a:tc>
                <a:tc>
                  <a:txBody>
                    <a:bodyPr/>
                    <a:lstStyle/>
                    <a:p>
                      <a:pPr>
                        <a:lnSpc>
                          <a:spcPct val="115000"/>
                        </a:lnSpc>
                        <a:spcAft>
                          <a:spcPts val="0"/>
                        </a:spcAft>
                      </a:pPr>
                      <a:r>
                        <a:rPr lang="ro-RO" sz="1400" b="0">
                          <a:solidFill>
                            <a:schemeClr val="tx1"/>
                          </a:solidFill>
                          <a:effectLst/>
                          <a:latin typeface="Times New Roman"/>
                          <a:ea typeface="Calibri"/>
                          <a:cs typeface="Times New Roman"/>
                        </a:rPr>
                        <a:t>2 noiembrie  2017</a:t>
                      </a:r>
                      <a:endParaRPr lang="ro-RO" sz="1400" b="0">
                        <a:solidFill>
                          <a:schemeClr val="tx1"/>
                        </a:solidFill>
                        <a:effectLst/>
                        <a:latin typeface="Calibri"/>
                        <a:ea typeface="Calibri"/>
                        <a:cs typeface="Times New Roman"/>
                      </a:endParaRPr>
                    </a:p>
                  </a:txBody>
                  <a:tcPr marL="68580" marR="68580" marT="0" marB="0">
                    <a:gradFill>
                      <a:gsLst>
                        <a:gs pos="0">
                          <a:srgbClr val="FFFF00"/>
                        </a:gs>
                        <a:gs pos="17000">
                          <a:srgbClr val="F0EBD5"/>
                        </a:gs>
                        <a:gs pos="96000">
                          <a:srgbClr val="D1C39F"/>
                        </a:gs>
                      </a:gsLst>
                      <a:lin ang="5400000" scaled="0"/>
                    </a:gradFill>
                  </a:tcPr>
                </a:tc>
                <a:extLst>
                  <a:ext uri="{0D108BD9-81ED-4DB2-BD59-A6C34878D82A}">
                    <a16:rowId xmlns:a16="http://schemas.microsoft.com/office/drawing/2014/main" xmlns="" val="10004"/>
                  </a:ext>
                </a:extLst>
              </a:tr>
              <a:tr h="107350">
                <a:tc>
                  <a:txBody>
                    <a:bodyPr/>
                    <a:lstStyle/>
                    <a:p>
                      <a:pPr>
                        <a:lnSpc>
                          <a:spcPct val="115000"/>
                        </a:lnSpc>
                        <a:spcAft>
                          <a:spcPts val="0"/>
                        </a:spcAft>
                      </a:pPr>
                      <a:r>
                        <a:rPr lang="ro-RO" sz="1400" b="0" dirty="0">
                          <a:solidFill>
                            <a:schemeClr val="tx1"/>
                          </a:solidFill>
                          <a:effectLst/>
                          <a:latin typeface="Times New Roman"/>
                          <a:ea typeface="Courier New"/>
                        </a:rPr>
                        <a:t>PRISAC A. </a:t>
                      </a:r>
                      <a:r>
                        <a:rPr lang="ro-RO" sz="1400" b="0" dirty="0" smtClean="0">
                          <a:solidFill>
                            <a:schemeClr val="tx1"/>
                          </a:solidFill>
                          <a:effectLst/>
                          <a:latin typeface="Times New Roman"/>
                          <a:ea typeface="Courier New"/>
                        </a:rPr>
                        <a:t>Premiul </a:t>
                      </a:r>
                      <a:r>
                        <a:rPr lang="ro-RO" sz="1400" b="0" dirty="0">
                          <a:solidFill>
                            <a:schemeClr val="tx1"/>
                          </a:solidFill>
                          <a:effectLst/>
                          <a:latin typeface="Times New Roman"/>
                          <a:ea typeface="Courier New"/>
                        </a:rPr>
                        <a:t>municipal pentru tineret în domeniile ştiinţei, tehnicii, literaturii şi artelor, ediţia XX, 2017</a:t>
                      </a:r>
                      <a:endParaRPr lang="ro-RO" sz="1400" b="0" dirty="0">
                        <a:solidFill>
                          <a:schemeClr val="tx1"/>
                        </a:solidFill>
                        <a:effectLst/>
                        <a:latin typeface="Courier New"/>
                        <a:ea typeface="Courier New"/>
                      </a:endParaRPr>
                    </a:p>
                  </a:txBody>
                  <a:tcPr marL="68580" marR="68580" marT="0" marB="0">
                    <a:gradFill>
                      <a:gsLst>
                        <a:gs pos="0">
                          <a:srgbClr val="FFFF00"/>
                        </a:gs>
                        <a:gs pos="41000">
                          <a:srgbClr val="D4DEFF"/>
                        </a:gs>
                        <a:gs pos="87000">
                          <a:srgbClr val="D4DEFF"/>
                        </a:gs>
                        <a:gs pos="100000">
                          <a:srgbClr val="96AB94"/>
                        </a:gs>
                      </a:gsLst>
                      <a:lin ang="5400000" scaled="0"/>
                    </a:gradFill>
                  </a:tcPr>
                </a:tc>
                <a:tc>
                  <a:txBody>
                    <a:bodyPr/>
                    <a:lstStyle/>
                    <a:p>
                      <a:pPr algn="ctr">
                        <a:lnSpc>
                          <a:spcPct val="115000"/>
                        </a:lnSpc>
                        <a:spcAft>
                          <a:spcPts val="0"/>
                        </a:spcAft>
                      </a:pPr>
                      <a:r>
                        <a:rPr lang="en-US" sz="1400" b="0">
                          <a:solidFill>
                            <a:schemeClr val="tx1"/>
                          </a:solidFill>
                          <a:effectLst/>
                          <a:latin typeface="Times New Roman"/>
                          <a:ea typeface="Times New Roman"/>
                        </a:rPr>
                        <a:t>Prim</a:t>
                      </a:r>
                      <a:r>
                        <a:rPr lang="ru-RU" sz="1400" b="0">
                          <a:solidFill>
                            <a:schemeClr val="tx1"/>
                          </a:solidFill>
                          <a:effectLst/>
                          <a:latin typeface="Times New Roman"/>
                          <a:ea typeface="Times New Roman"/>
                        </a:rPr>
                        <a:t>ă</a:t>
                      </a:r>
                      <a:r>
                        <a:rPr lang="en-US" sz="1400" b="0">
                          <a:solidFill>
                            <a:schemeClr val="tx1"/>
                          </a:solidFill>
                          <a:effectLst/>
                          <a:latin typeface="Times New Roman"/>
                          <a:ea typeface="Times New Roman"/>
                        </a:rPr>
                        <a:t>ria mun</a:t>
                      </a:r>
                      <a:r>
                        <a:rPr lang="ru-RU" sz="1400" b="0">
                          <a:solidFill>
                            <a:schemeClr val="tx1"/>
                          </a:solidFill>
                          <a:effectLst/>
                          <a:latin typeface="Times New Roman"/>
                          <a:ea typeface="Times New Roman"/>
                        </a:rPr>
                        <a:t>. </a:t>
                      </a:r>
                      <a:r>
                        <a:rPr lang="en-US" sz="1400" b="0">
                          <a:solidFill>
                            <a:schemeClr val="tx1"/>
                          </a:solidFill>
                          <a:effectLst/>
                          <a:latin typeface="Times New Roman"/>
                          <a:ea typeface="Times New Roman"/>
                        </a:rPr>
                        <a:t>Chi</a:t>
                      </a:r>
                      <a:r>
                        <a:rPr lang="ru-RU" sz="1400" b="0">
                          <a:solidFill>
                            <a:schemeClr val="tx1"/>
                          </a:solidFill>
                          <a:effectLst/>
                          <a:latin typeface="Times New Roman"/>
                          <a:ea typeface="Times New Roman"/>
                        </a:rPr>
                        <a:t>ș</a:t>
                      </a:r>
                      <a:r>
                        <a:rPr lang="en-US" sz="1400" b="0">
                          <a:solidFill>
                            <a:schemeClr val="tx1"/>
                          </a:solidFill>
                          <a:effectLst/>
                          <a:latin typeface="Times New Roman"/>
                          <a:ea typeface="Times New Roman"/>
                        </a:rPr>
                        <a:t>in</a:t>
                      </a:r>
                      <a:r>
                        <a:rPr lang="ru-RU" sz="1400" b="0">
                          <a:solidFill>
                            <a:schemeClr val="tx1"/>
                          </a:solidFill>
                          <a:effectLst/>
                          <a:latin typeface="Times New Roman"/>
                          <a:ea typeface="Times New Roman"/>
                        </a:rPr>
                        <a:t>ă</a:t>
                      </a:r>
                      <a:r>
                        <a:rPr lang="en-US" sz="1400" b="0">
                          <a:solidFill>
                            <a:schemeClr val="tx1"/>
                          </a:solidFill>
                          <a:effectLst/>
                          <a:latin typeface="Times New Roman"/>
                          <a:ea typeface="Times New Roman"/>
                        </a:rPr>
                        <a:t>u</a:t>
                      </a:r>
                      <a:endParaRPr lang="ro-RO" sz="1400" b="0">
                        <a:solidFill>
                          <a:schemeClr val="tx1"/>
                        </a:solidFill>
                        <a:effectLst/>
                        <a:latin typeface="Times New Roman"/>
                        <a:ea typeface="Times New Roman"/>
                      </a:endParaRPr>
                    </a:p>
                  </a:txBody>
                  <a:tcPr marL="68580" marR="68580" marT="0" marB="0">
                    <a:gradFill>
                      <a:gsLst>
                        <a:gs pos="0">
                          <a:srgbClr val="FFFF00"/>
                        </a:gs>
                        <a:gs pos="41000">
                          <a:srgbClr val="D4DEFF"/>
                        </a:gs>
                        <a:gs pos="87000">
                          <a:srgbClr val="D4DEFF"/>
                        </a:gs>
                        <a:gs pos="100000">
                          <a:srgbClr val="96AB94"/>
                        </a:gs>
                      </a:gsLst>
                      <a:lin ang="5400000" scaled="0"/>
                    </a:gradFill>
                  </a:tcPr>
                </a:tc>
                <a:tc>
                  <a:txBody>
                    <a:bodyPr/>
                    <a:lstStyle/>
                    <a:p>
                      <a:pPr algn="ctr">
                        <a:lnSpc>
                          <a:spcPct val="115000"/>
                        </a:lnSpc>
                        <a:spcAft>
                          <a:spcPts val="0"/>
                        </a:spcAft>
                      </a:pPr>
                      <a:r>
                        <a:rPr lang="en-US" sz="1400" b="0">
                          <a:solidFill>
                            <a:schemeClr val="tx1"/>
                          </a:solidFill>
                          <a:effectLst/>
                          <a:latin typeface="Times New Roman"/>
                          <a:ea typeface="Times New Roman"/>
                        </a:rPr>
                        <a:t>noiembrie</a:t>
                      </a:r>
                      <a:r>
                        <a:rPr lang="ru-RU" sz="1400" b="0">
                          <a:solidFill>
                            <a:schemeClr val="tx1"/>
                          </a:solidFill>
                          <a:effectLst/>
                          <a:latin typeface="Times New Roman"/>
                          <a:ea typeface="Times New Roman"/>
                        </a:rPr>
                        <a:t> 2017</a:t>
                      </a:r>
                      <a:endParaRPr lang="ro-RO" sz="1400" b="0">
                        <a:solidFill>
                          <a:schemeClr val="tx1"/>
                        </a:solidFill>
                        <a:effectLst/>
                        <a:latin typeface="Times New Roman"/>
                        <a:ea typeface="Times New Roman"/>
                      </a:endParaRPr>
                    </a:p>
                  </a:txBody>
                  <a:tcPr marL="68580" marR="68580" marT="0" marB="0">
                    <a:gradFill>
                      <a:gsLst>
                        <a:gs pos="0">
                          <a:srgbClr val="FFFF00"/>
                        </a:gs>
                        <a:gs pos="41000">
                          <a:srgbClr val="D4DEFF"/>
                        </a:gs>
                        <a:gs pos="87000">
                          <a:srgbClr val="D4DEFF"/>
                        </a:gs>
                        <a:gs pos="100000">
                          <a:srgbClr val="96AB94"/>
                        </a:gs>
                      </a:gsLst>
                      <a:lin ang="5400000" scaled="0"/>
                    </a:gradFill>
                  </a:tcPr>
                </a:tc>
                <a:extLst>
                  <a:ext uri="{0D108BD9-81ED-4DB2-BD59-A6C34878D82A}">
                    <a16:rowId xmlns:a16="http://schemas.microsoft.com/office/drawing/2014/main" xmlns="" val="10005"/>
                  </a:ext>
                </a:extLst>
              </a:tr>
              <a:tr h="56369">
                <a:tc>
                  <a:txBody>
                    <a:bodyPr/>
                    <a:lstStyle/>
                    <a:p>
                      <a:pPr algn="just">
                        <a:lnSpc>
                          <a:spcPct val="115000"/>
                        </a:lnSpc>
                        <a:spcAft>
                          <a:spcPts val="0"/>
                        </a:spcAft>
                        <a:tabLst>
                          <a:tab pos="180340" algn="l"/>
                        </a:tabLst>
                      </a:pPr>
                      <a:r>
                        <a:rPr lang="fr-FR" sz="1400" b="0">
                          <a:solidFill>
                            <a:schemeClr val="tx1"/>
                          </a:solidFill>
                          <a:effectLst/>
                          <a:latin typeface="Times New Roman"/>
                          <a:ea typeface="Times New Roman"/>
                        </a:rPr>
                        <a:t>VARZARI V. Diplomă de merit a Ministerului Apărării pentru contribuția valoroasă la elaborarea proiectului Strategiei Naționale de Apărare și a Planlui de Acțiuni</a:t>
                      </a:r>
                      <a:endParaRPr lang="ro-RO" sz="1400" b="0">
                        <a:solidFill>
                          <a:schemeClr val="tx1"/>
                        </a:solidFill>
                        <a:effectLst/>
                        <a:latin typeface="Times New Roman"/>
                        <a:ea typeface="Times New Roman"/>
                      </a:endParaRPr>
                    </a:p>
                  </a:txBody>
                  <a:tcPr marL="68580" marR="68580" marT="0" marB="0">
                    <a:gradFill>
                      <a:gsLst>
                        <a:gs pos="0">
                          <a:srgbClr val="FFFF00"/>
                        </a:gs>
                        <a:gs pos="33000">
                          <a:srgbClr val="F0EBD5"/>
                        </a:gs>
                        <a:gs pos="95000">
                          <a:srgbClr val="D1C39F"/>
                        </a:gs>
                      </a:gsLst>
                      <a:lin ang="5400000" scaled="0"/>
                    </a:gradFill>
                  </a:tcPr>
                </a:tc>
                <a:tc>
                  <a:txBody>
                    <a:bodyPr/>
                    <a:lstStyle/>
                    <a:p>
                      <a:pPr algn="ctr">
                        <a:lnSpc>
                          <a:spcPct val="115000"/>
                        </a:lnSpc>
                        <a:spcAft>
                          <a:spcPts val="0"/>
                        </a:spcAft>
                      </a:pPr>
                      <a:r>
                        <a:rPr lang="ru-RU" sz="1400" b="0" dirty="0" err="1">
                          <a:solidFill>
                            <a:schemeClr val="tx1"/>
                          </a:solidFill>
                          <a:effectLst/>
                          <a:latin typeface="Times New Roman"/>
                          <a:ea typeface="Times New Roman"/>
                        </a:rPr>
                        <a:t>Ministerul</a:t>
                      </a:r>
                      <a:r>
                        <a:rPr lang="ru-RU" sz="1400" b="0" dirty="0">
                          <a:solidFill>
                            <a:schemeClr val="tx1"/>
                          </a:solidFill>
                          <a:effectLst/>
                          <a:latin typeface="Times New Roman"/>
                          <a:ea typeface="Times New Roman"/>
                        </a:rPr>
                        <a:t> </a:t>
                      </a:r>
                      <a:r>
                        <a:rPr lang="ru-RU" sz="1400" b="0" dirty="0" err="1">
                          <a:solidFill>
                            <a:schemeClr val="tx1"/>
                          </a:solidFill>
                          <a:effectLst/>
                          <a:latin typeface="Times New Roman"/>
                          <a:ea typeface="Times New Roman"/>
                        </a:rPr>
                        <a:t>Apărării</a:t>
                      </a:r>
                      <a:r>
                        <a:rPr lang="ru-RU" sz="1400" b="0" dirty="0">
                          <a:solidFill>
                            <a:schemeClr val="tx1"/>
                          </a:solidFill>
                          <a:effectLst/>
                          <a:latin typeface="Times New Roman"/>
                          <a:ea typeface="Times New Roman"/>
                        </a:rPr>
                        <a:t> </a:t>
                      </a:r>
                      <a:r>
                        <a:rPr lang="ru-RU" sz="1400" b="0" dirty="0" err="1">
                          <a:solidFill>
                            <a:schemeClr val="tx1"/>
                          </a:solidFill>
                          <a:effectLst/>
                          <a:latin typeface="Times New Roman"/>
                          <a:ea typeface="Times New Roman"/>
                        </a:rPr>
                        <a:t>Republicii</a:t>
                      </a:r>
                      <a:r>
                        <a:rPr lang="ru-RU" sz="1400" b="0" dirty="0">
                          <a:solidFill>
                            <a:schemeClr val="tx1"/>
                          </a:solidFill>
                          <a:effectLst/>
                          <a:latin typeface="Times New Roman"/>
                          <a:ea typeface="Times New Roman"/>
                        </a:rPr>
                        <a:t> </a:t>
                      </a:r>
                      <a:r>
                        <a:rPr lang="ru-RU" sz="1400" b="0" dirty="0" err="1">
                          <a:solidFill>
                            <a:schemeClr val="tx1"/>
                          </a:solidFill>
                          <a:effectLst/>
                          <a:latin typeface="Times New Roman"/>
                          <a:ea typeface="Times New Roman"/>
                        </a:rPr>
                        <a:t>Moldova</a:t>
                      </a:r>
                      <a:endParaRPr lang="ro-RO" sz="1400" b="0" dirty="0">
                        <a:solidFill>
                          <a:schemeClr val="tx1"/>
                        </a:solidFill>
                        <a:effectLst/>
                        <a:latin typeface="Times New Roman"/>
                        <a:ea typeface="Times New Roman"/>
                      </a:endParaRPr>
                    </a:p>
                  </a:txBody>
                  <a:tcPr marL="68580" marR="68580" marT="0" marB="0">
                    <a:gradFill>
                      <a:gsLst>
                        <a:gs pos="0">
                          <a:srgbClr val="FFFF00"/>
                        </a:gs>
                        <a:gs pos="33000">
                          <a:srgbClr val="F0EBD5"/>
                        </a:gs>
                        <a:gs pos="95000">
                          <a:srgbClr val="D1C39F"/>
                        </a:gs>
                      </a:gsLst>
                      <a:lin ang="5400000" scaled="0"/>
                    </a:gradFill>
                  </a:tcPr>
                </a:tc>
                <a:tc>
                  <a:txBody>
                    <a:bodyPr/>
                    <a:lstStyle/>
                    <a:p>
                      <a:pPr algn="ctr">
                        <a:lnSpc>
                          <a:spcPct val="115000"/>
                        </a:lnSpc>
                        <a:spcAft>
                          <a:spcPts val="0"/>
                        </a:spcAft>
                      </a:pPr>
                      <a:r>
                        <a:rPr lang="ru-RU" sz="1400" b="0">
                          <a:solidFill>
                            <a:schemeClr val="tx1"/>
                          </a:solidFill>
                          <a:effectLst/>
                          <a:latin typeface="Times New Roman"/>
                          <a:ea typeface="Times New Roman"/>
                        </a:rPr>
                        <a:t>29 mai 2017</a:t>
                      </a:r>
                      <a:endParaRPr lang="ro-RO" sz="1400" b="0">
                        <a:solidFill>
                          <a:schemeClr val="tx1"/>
                        </a:solidFill>
                        <a:effectLst/>
                        <a:latin typeface="Times New Roman"/>
                        <a:ea typeface="Times New Roman"/>
                      </a:endParaRPr>
                    </a:p>
                  </a:txBody>
                  <a:tcPr marL="68580" marR="68580" marT="0" marB="0">
                    <a:gradFill>
                      <a:gsLst>
                        <a:gs pos="0">
                          <a:srgbClr val="FFFF00"/>
                        </a:gs>
                        <a:gs pos="33000">
                          <a:srgbClr val="F0EBD5"/>
                        </a:gs>
                        <a:gs pos="95000">
                          <a:srgbClr val="D1C39F"/>
                        </a:gs>
                      </a:gsLst>
                      <a:lin ang="5400000" scaled="0"/>
                    </a:gradFill>
                  </a:tcPr>
                </a:tc>
                <a:extLst>
                  <a:ext uri="{0D108BD9-81ED-4DB2-BD59-A6C34878D82A}">
                    <a16:rowId xmlns:a16="http://schemas.microsoft.com/office/drawing/2014/main" xmlns="" val="10006"/>
                  </a:ext>
                </a:extLst>
              </a:tr>
              <a:tr h="161326">
                <a:tc>
                  <a:txBody>
                    <a:bodyPr/>
                    <a:lstStyle/>
                    <a:p>
                      <a:pPr algn="just">
                        <a:lnSpc>
                          <a:spcPct val="115000"/>
                        </a:lnSpc>
                        <a:spcAft>
                          <a:spcPts val="0"/>
                        </a:spcAft>
                      </a:pPr>
                      <a:r>
                        <a:rPr lang="fr-FR" sz="1400" b="0">
                          <a:solidFill>
                            <a:schemeClr val="tx1"/>
                          </a:solidFill>
                          <a:effectLst/>
                          <a:latin typeface="Times New Roman"/>
                          <a:ea typeface="Times New Roman"/>
                        </a:rPr>
                        <a:t>ALBU N. Diplomă de merit a Ministerului Apărării pentru contribuția valoroasă la elaborarea proiectului Strategiei Naționale de Apărare și a Planlui de Acțiuni</a:t>
                      </a:r>
                      <a:endParaRPr lang="ro-RO" sz="1400" b="0">
                        <a:solidFill>
                          <a:schemeClr val="tx1"/>
                        </a:solidFill>
                        <a:effectLst/>
                        <a:latin typeface="Times New Roman"/>
                        <a:ea typeface="Times New Roman"/>
                      </a:endParaRPr>
                    </a:p>
                  </a:txBody>
                  <a:tcPr marL="68580" marR="68580" marT="0" marB="0">
                    <a:gradFill>
                      <a:gsLst>
                        <a:gs pos="0">
                          <a:srgbClr val="FFFF00"/>
                        </a:gs>
                        <a:gs pos="33000">
                          <a:srgbClr val="D4DEFF"/>
                        </a:gs>
                        <a:gs pos="87000">
                          <a:schemeClr val="accent1">
                            <a:lumMod val="40000"/>
                            <a:lumOff val="60000"/>
                          </a:schemeClr>
                        </a:gs>
                        <a:gs pos="100000">
                          <a:srgbClr val="96AB94"/>
                        </a:gs>
                      </a:gsLst>
                      <a:lin ang="5400000" scaled="0"/>
                    </a:gradFill>
                  </a:tcPr>
                </a:tc>
                <a:tc>
                  <a:txBody>
                    <a:bodyPr/>
                    <a:lstStyle/>
                    <a:p>
                      <a:pPr algn="ctr">
                        <a:lnSpc>
                          <a:spcPct val="115000"/>
                        </a:lnSpc>
                        <a:spcAft>
                          <a:spcPts val="0"/>
                        </a:spcAft>
                      </a:pPr>
                      <a:r>
                        <a:rPr lang="ru-RU" sz="1400" b="0">
                          <a:solidFill>
                            <a:schemeClr val="tx1"/>
                          </a:solidFill>
                          <a:effectLst/>
                          <a:latin typeface="Times New Roman"/>
                          <a:ea typeface="Times New Roman"/>
                        </a:rPr>
                        <a:t>Ministerul Apărării Republicii Moldova</a:t>
                      </a:r>
                      <a:endParaRPr lang="ro-RO" sz="1400" b="0">
                        <a:solidFill>
                          <a:schemeClr val="tx1"/>
                        </a:solidFill>
                        <a:effectLst/>
                        <a:latin typeface="Times New Roman"/>
                        <a:ea typeface="Times New Roman"/>
                      </a:endParaRPr>
                    </a:p>
                  </a:txBody>
                  <a:tcPr marL="68580" marR="68580" marT="0" marB="0">
                    <a:gradFill>
                      <a:gsLst>
                        <a:gs pos="0">
                          <a:srgbClr val="FFFF00"/>
                        </a:gs>
                        <a:gs pos="33000">
                          <a:srgbClr val="D4DEFF"/>
                        </a:gs>
                        <a:gs pos="87000">
                          <a:schemeClr val="accent1">
                            <a:lumMod val="40000"/>
                            <a:lumOff val="60000"/>
                          </a:schemeClr>
                        </a:gs>
                        <a:gs pos="100000">
                          <a:srgbClr val="96AB94"/>
                        </a:gs>
                      </a:gsLst>
                      <a:lin ang="5400000" scaled="0"/>
                    </a:gradFill>
                  </a:tcPr>
                </a:tc>
                <a:tc>
                  <a:txBody>
                    <a:bodyPr/>
                    <a:lstStyle/>
                    <a:p>
                      <a:pPr algn="ctr">
                        <a:lnSpc>
                          <a:spcPct val="115000"/>
                        </a:lnSpc>
                        <a:spcAft>
                          <a:spcPts val="0"/>
                        </a:spcAft>
                      </a:pPr>
                      <a:r>
                        <a:rPr lang="ru-RU" sz="1400" b="0" dirty="0">
                          <a:solidFill>
                            <a:schemeClr val="tx1"/>
                          </a:solidFill>
                          <a:effectLst/>
                          <a:latin typeface="Times New Roman"/>
                          <a:ea typeface="Times New Roman"/>
                        </a:rPr>
                        <a:t>29 </a:t>
                      </a:r>
                      <a:r>
                        <a:rPr lang="ru-RU" sz="1400" b="0" dirty="0" err="1">
                          <a:solidFill>
                            <a:schemeClr val="tx1"/>
                          </a:solidFill>
                          <a:effectLst/>
                          <a:latin typeface="Times New Roman"/>
                          <a:ea typeface="Times New Roman"/>
                        </a:rPr>
                        <a:t>mai</a:t>
                      </a:r>
                      <a:r>
                        <a:rPr lang="ru-RU" sz="1400" b="0" dirty="0">
                          <a:solidFill>
                            <a:schemeClr val="tx1"/>
                          </a:solidFill>
                          <a:effectLst/>
                          <a:latin typeface="Times New Roman"/>
                          <a:ea typeface="Times New Roman"/>
                        </a:rPr>
                        <a:t> 2017</a:t>
                      </a:r>
                      <a:endParaRPr lang="ro-RO" sz="1400" b="0" dirty="0">
                        <a:solidFill>
                          <a:schemeClr val="tx1"/>
                        </a:solidFill>
                        <a:effectLst/>
                        <a:latin typeface="Times New Roman"/>
                        <a:ea typeface="Times New Roman"/>
                      </a:endParaRPr>
                    </a:p>
                  </a:txBody>
                  <a:tcPr marL="68580" marR="68580" marT="0" marB="0">
                    <a:gradFill>
                      <a:gsLst>
                        <a:gs pos="0">
                          <a:srgbClr val="FFFF00"/>
                        </a:gs>
                        <a:gs pos="33000">
                          <a:srgbClr val="D4DEFF"/>
                        </a:gs>
                        <a:gs pos="87000">
                          <a:schemeClr val="accent1">
                            <a:lumMod val="40000"/>
                            <a:lumOff val="60000"/>
                          </a:schemeClr>
                        </a:gs>
                        <a:gs pos="100000">
                          <a:srgbClr val="96AB94"/>
                        </a:gs>
                      </a:gsLst>
                      <a:lin ang="5400000" scaled="0"/>
                    </a:gradFill>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42687679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457200" y="0"/>
            <a:ext cx="8229600" cy="1052736"/>
          </a:xfrm>
        </p:spPr>
        <p:txBody>
          <a:bodyPr/>
          <a:lstStyle/>
          <a:p>
            <a:r>
              <a:rPr lang="en-US" b="1" dirty="0">
                <a:latin typeface="Times New Roman" pitchFamily="18" charset="0"/>
                <a:cs typeface="Times New Roman" pitchFamily="18" charset="0"/>
              </a:rPr>
              <a:t>CONCLUZII (aspect </a:t>
            </a:r>
            <a:r>
              <a:rPr lang="en-US" b="1" dirty="0" err="1" smtClean="0">
                <a:latin typeface="Times New Roman" pitchFamily="18" charset="0"/>
                <a:cs typeface="Times New Roman" pitchFamily="18" charset="0"/>
              </a:rPr>
              <a:t>calitativ</a:t>
            </a:r>
            <a:r>
              <a:rPr lang="en-US" b="1" dirty="0">
                <a:latin typeface="Times New Roman" pitchFamily="18" charset="0"/>
                <a:cs typeface="Times New Roman" pitchFamily="18" charset="0"/>
              </a:rPr>
              <a:t>)</a:t>
            </a:r>
            <a:r>
              <a:rPr lang="ro-RO" dirty="0">
                <a:latin typeface="Times New Roman" pitchFamily="18" charset="0"/>
                <a:cs typeface="Times New Roman" pitchFamily="18" charset="0"/>
              </a:rPr>
              <a:t>:</a:t>
            </a:r>
            <a:endParaRPr lang="ro-RO" dirty="0"/>
          </a:p>
        </p:txBody>
      </p:sp>
      <p:sp>
        <p:nvSpPr>
          <p:cNvPr id="3" name="Substituent conținut 2"/>
          <p:cNvSpPr>
            <a:spLocks noGrp="1"/>
          </p:cNvSpPr>
          <p:nvPr>
            <p:ph idx="1"/>
          </p:nvPr>
        </p:nvSpPr>
        <p:spPr>
          <a:xfrm>
            <a:off x="0" y="1052736"/>
            <a:ext cx="8964488" cy="5544616"/>
          </a:xfrm>
        </p:spPr>
        <p:txBody>
          <a:bodyPr numCol="2">
            <a:noAutofit/>
          </a:bodyPr>
          <a:lstStyle/>
          <a:p>
            <a:pPr marL="285750" lvl="1" indent="-193675" algn="just" fontAlgn="base">
              <a:buFont typeface="Arial" panose="020B0604020202020204" pitchFamily="34" charset="0"/>
              <a:buChar char="•"/>
            </a:pPr>
            <a:r>
              <a:rPr lang="ro-RO" sz="1600" dirty="0" smtClean="0">
                <a:latin typeface="Times New Roman" panose="02020603050405020304" pitchFamily="18" charset="0"/>
                <a:cs typeface="Times New Roman" panose="02020603050405020304" pitchFamily="18" charset="0"/>
              </a:rPr>
              <a:t>În </a:t>
            </a:r>
            <a:r>
              <a:rPr lang="ro-RO" sz="1600" dirty="0">
                <a:latin typeface="Times New Roman" panose="02020603050405020304" pitchFamily="18" charset="0"/>
                <a:cs typeface="Times New Roman" panose="02020603050405020304" pitchFamily="18" charset="0"/>
              </a:rPr>
              <a:t>Republica </a:t>
            </a:r>
            <a:r>
              <a:rPr lang="ro-RO" sz="1600" dirty="0" smtClean="0">
                <a:latin typeface="Times New Roman" panose="02020603050405020304" pitchFamily="18" charset="0"/>
                <a:cs typeface="Times New Roman" panose="02020603050405020304" pitchFamily="18" charset="0"/>
              </a:rPr>
              <a:t>Moldova</a:t>
            </a:r>
            <a:r>
              <a:rPr lang="en-US" sz="1600" dirty="0" smtClean="0">
                <a:latin typeface="Times New Roman" panose="02020603050405020304" pitchFamily="18" charset="0"/>
                <a:cs typeface="Times New Roman" panose="02020603050405020304" pitchFamily="18" charset="0"/>
              </a:rPr>
              <a:t>,</a:t>
            </a:r>
            <a:r>
              <a:rPr lang="ro-RO" sz="1600" dirty="0" smtClean="0">
                <a:latin typeface="Times New Roman" panose="02020603050405020304" pitchFamily="18" charset="0"/>
                <a:cs typeface="Times New Roman" panose="02020603050405020304" pitchFamily="18" charset="0"/>
              </a:rPr>
              <a:t> în </a:t>
            </a:r>
            <a:r>
              <a:rPr lang="ro-RO" sz="1600" dirty="0">
                <a:latin typeface="Times New Roman" panose="02020603050405020304" pitchFamily="18" charset="0"/>
                <a:cs typeface="Times New Roman" panose="02020603050405020304" pitchFamily="18" charset="0"/>
              </a:rPr>
              <a:t>contextul schimbării tipului de sistem </a:t>
            </a:r>
            <a:r>
              <a:rPr lang="ro-RO" sz="1600" dirty="0" smtClean="0">
                <a:latin typeface="Times New Roman" panose="02020603050405020304" pitchFamily="18" charset="0"/>
                <a:cs typeface="Times New Roman" panose="02020603050405020304" pitchFamily="18" charset="0"/>
              </a:rPr>
              <a:t>electoral</a:t>
            </a:r>
            <a:r>
              <a:rPr lang="en-US" sz="1600" dirty="0" smtClean="0">
                <a:latin typeface="Times New Roman" panose="02020603050405020304" pitchFamily="18" charset="0"/>
                <a:cs typeface="Times New Roman" panose="02020603050405020304" pitchFamily="18" charset="0"/>
              </a:rPr>
              <a:t>,</a:t>
            </a:r>
            <a:r>
              <a:rPr lang="ro-RO" sz="1600" dirty="0" smtClean="0">
                <a:latin typeface="Times New Roman" panose="02020603050405020304" pitchFamily="18" charset="0"/>
                <a:cs typeface="Times New Roman" panose="02020603050405020304" pitchFamily="18" charset="0"/>
              </a:rPr>
              <a:t> au </a:t>
            </a:r>
            <a:r>
              <a:rPr lang="ro-RO" sz="1600" dirty="0">
                <a:latin typeface="Times New Roman" panose="02020603050405020304" pitchFamily="18" charset="0"/>
                <a:cs typeface="Times New Roman" panose="02020603050405020304" pitchFamily="18" charset="0"/>
              </a:rPr>
              <a:t>luat amploare manipularea și speculațiile </a:t>
            </a:r>
            <a:r>
              <a:rPr lang="ro-RO" sz="1600" dirty="0" smtClean="0">
                <a:latin typeface="Times New Roman" panose="02020603050405020304" pitchFamily="18" charset="0"/>
                <a:cs typeface="Times New Roman" panose="02020603050405020304" pitchFamily="18" charset="0"/>
              </a:rPr>
              <a:t>populiste</a:t>
            </a:r>
            <a:r>
              <a:rPr lang="en-US" sz="1600" dirty="0" smtClean="0">
                <a:latin typeface="Times New Roman" panose="02020603050405020304" pitchFamily="18" charset="0"/>
                <a:cs typeface="Times New Roman" panose="02020603050405020304" pitchFamily="18" charset="0"/>
              </a:rPr>
              <a:t>,</a:t>
            </a:r>
            <a:r>
              <a:rPr lang="ro-RO" sz="1600" dirty="0" smtClean="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au </a:t>
            </a:r>
            <a:r>
              <a:rPr lang="en-US" sz="1600" dirty="0" err="1" smtClean="0">
                <a:latin typeface="Times New Roman" panose="02020603050405020304" pitchFamily="18" charset="0"/>
                <a:cs typeface="Times New Roman" panose="02020603050405020304" pitchFamily="18" charset="0"/>
              </a:rPr>
              <a:t>ap</a:t>
            </a:r>
            <a:r>
              <a:rPr lang="ro-RO" sz="1600" dirty="0" smtClean="0">
                <a:latin typeface="Times New Roman" panose="02020603050405020304" pitchFamily="18" charset="0"/>
                <a:cs typeface="Times New Roman" panose="02020603050405020304" pitchFamily="18" charset="0"/>
              </a:rPr>
              <a:t>ă</a:t>
            </a:r>
            <a:r>
              <a:rPr lang="en-US" sz="1600" dirty="0" smtClean="0">
                <a:latin typeface="Times New Roman" panose="02020603050405020304" pitchFamily="18" charset="0"/>
                <a:cs typeface="Times New Roman" panose="02020603050405020304" pitchFamily="18" charset="0"/>
              </a:rPr>
              <a:t>rut </a:t>
            </a:r>
            <a:r>
              <a:rPr lang="ro-RO" sz="1600" dirty="0" smtClean="0">
                <a:latin typeface="Times New Roman" panose="02020603050405020304" pitchFamily="18" charset="0"/>
                <a:cs typeface="Times New Roman" panose="02020603050405020304" pitchFamily="18" charset="0"/>
              </a:rPr>
              <a:t>numeroase deficiențe, la </a:t>
            </a:r>
            <a:r>
              <a:rPr lang="ro-RO" sz="1600" dirty="0">
                <a:latin typeface="Times New Roman" panose="02020603050405020304" pitchFamily="18" charset="0"/>
                <a:cs typeface="Times New Roman" panose="02020603050405020304" pitchFamily="18" charset="0"/>
              </a:rPr>
              <a:t>nivelul conștiinței politice de </a:t>
            </a:r>
            <a:r>
              <a:rPr lang="ro-RO" sz="1600" dirty="0" smtClean="0">
                <a:latin typeface="Times New Roman" panose="02020603050405020304" pitchFamily="18" charset="0"/>
                <a:cs typeface="Times New Roman" panose="02020603050405020304" pitchFamily="18" charset="0"/>
              </a:rPr>
              <a:t>masă, </a:t>
            </a:r>
            <a:r>
              <a:rPr lang="ro-RO" sz="1600" dirty="0">
                <a:latin typeface="Times New Roman" panose="02020603050405020304" pitchFamily="18" charset="0"/>
                <a:cs typeface="Times New Roman" panose="02020603050405020304" pitchFamily="18" charset="0"/>
              </a:rPr>
              <a:t>în cunoașterea, explicarea și înțelegerea participării </a:t>
            </a:r>
            <a:r>
              <a:rPr lang="ro-RO" sz="1600" dirty="0" smtClean="0">
                <a:latin typeface="Times New Roman" panose="02020603050405020304" pitchFamily="18" charset="0"/>
                <a:cs typeface="Times New Roman" panose="02020603050405020304" pitchFamily="18" charset="0"/>
              </a:rPr>
              <a:t>electorale.</a:t>
            </a:r>
            <a:endParaRPr lang="ro-RO" sz="1600" dirty="0">
              <a:latin typeface="Times New Roman" panose="02020603050405020304" pitchFamily="18" charset="0"/>
              <a:cs typeface="Times New Roman" panose="02020603050405020304" pitchFamily="18" charset="0"/>
            </a:endParaRPr>
          </a:p>
          <a:p>
            <a:pPr marL="285750" lvl="1" indent="-193675" algn="just" fontAlgn="base">
              <a:buFont typeface="Arial" panose="020B0604020202020204" pitchFamily="34" charset="0"/>
              <a:buChar char="•"/>
            </a:pPr>
            <a:r>
              <a:rPr lang="ro-RO" sz="1600" dirty="0" smtClean="0">
                <a:latin typeface="Times New Roman" panose="02020603050405020304" pitchFamily="18" charset="0"/>
                <a:cs typeface="Times New Roman" panose="02020603050405020304" pitchFamily="18" charset="0"/>
              </a:rPr>
              <a:t>E nevoie de o reconceptualizare a cadrului legislativ, instituțional și metodologic pentru reevaluarea riscurilor, amenințărilor și vulnerabilităților de securitate a RM. Sunt carențe în cadrul juridic sancționator: lipsa incriminării acțiunilor cu caracter separatist, a faptelor de sfidare a autorității de stat etc. </a:t>
            </a:r>
          </a:p>
          <a:p>
            <a:pPr marL="285750" lvl="1" indent="-193675" algn="just" fontAlgn="base">
              <a:buFont typeface="Arial" panose="020B0604020202020204" pitchFamily="34" charset="0"/>
              <a:buChar char="•"/>
            </a:pPr>
            <a:r>
              <a:rPr lang="ro-RO" sz="1600" dirty="0" smtClean="0">
                <a:latin typeface="Times New Roman" panose="02020603050405020304" pitchFamily="18" charset="0"/>
                <a:cs typeface="Times New Roman" panose="02020603050405020304" pitchFamily="18" charset="0"/>
              </a:rPr>
              <a:t>Implementarea </a:t>
            </a:r>
            <a:r>
              <a:rPr lang="ro-RO" sz="1600" dirty="0">
                <a:latin typeface="Times New Roman" panose="02020603050405020304" pitchFamily="18" charset="0"/>
                <a:cs typeface="Times New Roman" panose="02020603050405020304" pitchFamily="18" charset="0"/>
              </a:rPr>
              <a:t>Acordului de Asociere </a:t>
            </a:r>
            <a:r>
              <a:rPr lang="ro-RO" sz="1600" dirty="0" smtClean="0">
                <a:latin typeface="Times New Roman" panose="02020603050405020304" pitchFamily="18" charset="0"/>
                <a:cs typeface="Times New Roman" panose="02020603050405020304" pitchFamily="18" charset="0"/>
              </a:rPr>
              <a:t>la UE generează modernizarea </a:t>
            </a:r>
            <a:r>
              <a:rPr lang="ro-RO" sz="1600" dirty="0">
                <a:latin typeface="Times New Roman" panose="02020603050405020304" pitchFamily="18" charset="0"/>
                <a:cs typeface="Times New Roman" panose="02020603050405020304" pitchFamily="18" charset="0"/>
              </a:rPr>
              <a:t>politico-juridică și social-economică a </a:t>
            </a:r>
            <a:r>
              <a:rPr lang="ro-RO" sz="1600" dirty="0" smtClean="0">
                <a:latin typeface="Times New Roman" panose="02020603050405020304" pitchFamily="18" charset="0"/>
                <a:cs typeface="Times New Roman" panose="02020603050405020304" pitchFamily="18" charset="0"/>
              </a:rPr>
              <a:t>RM, primordialitatea revenind nu </a:t>
            </a:r>
            <a:r>
              <a:rPr lang="ro-RO" sz="1600" dirty="0">
                <a:latin typeface="Times New Roman" panose="02020603050405020304" pitchFamily="18" charset="0"/>
                <a:cs typeface="Times New Roman" panose="02020603050405020304" pitchFamily="18" charset="0"/>
              </a:rPr>
              <a:t>politicii externe, ca în perioada de </a:t>
            </a:r>
            <a:r>
              <a:rPr lang="ro-RO" sz="1600" dirty="0" smtClean="0">
                <a:latin typeface="Times New Roman" panose="02020603050405020304" pitchFamily="18" charset="0"/>
                <a:cs typeface="Times New Roman" panose="02020603050405020304" pitchFamily="18" charset="0"/>
              </a:rPr>
              <a:t>pre-asociere, </a:t>
            </a:r>
            <a:r>
              <a:rPr lang="ro-RO" sz="1600" dirty="0">
                <a:latin typeface="Times New Roman" panose="02020603050405020304" pitchFamily="18" charset="0"/>
                <a:cs typeface="Times New Roman" panose="02020603050405020304" pitchFamily="18" charset="0"/>
              </a:rPr>
              <a:t>ci politicii </a:t>
            </a:r>
            <a:r>
              <a:rPr lang="ro-RO" sz="1600" dirty="0" smtClean="0">
                <a:latin typeface="Times New Roman" panose="02020603050405020304" pitchFamily="18" charset="0"/>
                <a:cs typeface="Times New Roman" panose="02020603050405020304" pitchFamily="18" charset="0"/>
              </a:rPr>
              <a:t>interne.</a:t>
            </a:r>
          </a:p>
          <a:p>
            <a:pPr marL="285750" lvl="1" indent="-193675" algn="just" fontAlgn="base">
              <a:buFont typeface="Arial" panose="020B0604020202020204" pitchFamily="34" charset="0"/>
              <a:buChar char="•"/>
            </a:pPr>
            <a:r>
              <a:rPr lang="ro-RO" sz="1600" dirty="0">
                <a:latin typeface="Times New Roman" panose="02020603050405020304" pitchFamily="18" charset="0"/>
                <a:cs typeface="Times New Roman" panose="02020603050405020304" pitchFamily="18" charset="0"/>
              </a:rPr>
              <a:t>Au fost conturate exigențele de securitate prin prisma realităților curente și viitoare de dezvoltare și de europenizare a </a:t>
            </a:r>
            <a:r>
              <a:rPr lang="ro-RO" sz="1600" dirty="0" smtClean="0">
                <a:latin typeface="Times New Roman" panose="02020603050405020304" pitchFamily="18" charset="0"/>
                <a:cs typeface="Times New Roman" panose="02020603050405020304" pitchFamily="18" charset="0"/>
              </a:rPr>
              <a:t>RM.</a:t>
            </a:r>
          </a:p>
          <a:p>
            <a:pPr marL="361950" lvl="1" indent="-180975" algn="just" fontAlgn="base">
              <a:buFont typeface="Arial" panose="020B0604020202020204" pitchFamily="34" charset="0"/>
              <a:buChar char="•"/>
            </a:pPr>
            <a:endParaRPr lang="ro-RO" sz="1600" dirty="0" smtClean="0">
              <a:latin typeface="Times New Roman" panose="02020603050405020304" pitchFamily="18" charset="0"/>
              <a:cs typeface="Times New Roman" panose="02020603050405020304" pitchFamily="18" charset="0"/>
            </a:endParaRPr>
          </a:p>
          <a:p>
            <a:pPr marL="361950" lvl="1" indent="-180975" algn="just" fontAlgn="base">
              <a:buFont typeface="Arial" panose="020B0604020202020204" pitchFamily="34" charset="0"/>
              <a:buChar char="•"/>
            </a:pPr>
            <a:endParaRPr lang="ro-RO" sz="1400" dirty="0">
              <a:latin typeface="Times New Roman" panose="02020603050405020304" pitchFamily="18" charset="0"/>
              <a:cs typeface="Times New Roman" panose="02020603050405020304" pitchFamily="18" charset="0"/>
            </a:endParaRPr>
          </a:p>
          <a:p>
            <a:pPr marL="361950" lvl="1" indent="-180975" algn="just" fontAlgn="base">
              <a:buFont typeface="Arial" panose="020B0604020202020204" pitchFamily="34" charset="0"/>
              <a:buChar char="•"/>
            </a:pPr>
            <a:endParaRPr lang="ro-RO" sz="1400" dirty="0" smtClean="0">
              <a:latin typeface="Times New Roman" panose="02020603050405020304" pitchFamily="18" charset="0"/>
              <a:cs typeface="Times New Roman" panose="02020603050405020304" pitchFamily="18" charset="0"/>
            </a:endParaRPr>
          </a:p>
          <a:p>
            <a:pPr marL="361950" lvl="1" indent="-180975" algn="just" fontAlgn="base">
              <a:buFont typeface="Arial" panose="020B0604020202020204" pitchFamily="34" charset="0"/>
              <a:buChar char="•"/>
            </a:pPr>
            <a:endParaRPr lang="ro-RO" sz="1400" dirty="0" smtClean="0">
              <a:latin typeface="Times New Roman" panose="02020603050405020304" pitchFamily="18" charset="0"/>
              <a:cs typeface="Times New Roman" panose="02020603050405020304" pitchFamily="18" charset="0"/>
            </a:endParaRPr>
          </a:p>
          <a:p>
            <a:pPr marL="361950" lvl="1" indent="-180975" algn="just" fontAlgn="base">
              <a:buFont typeface="Arial" panose="020B0604020202020204" pitchFamily="34" charset="0"/>
              <a:buChar char="•"/>
            </a:pPr>
            <a:endParaRPr lang="ro-RO" sz="1600" dirty="0" smtClean="0">
              <a:latin typeface="Times New Roman" panose="02020603050405020304" pitchFamily="18" charset="0"/>
              <a:cs typeface="Times New Roman" panose="02020603050405020304" pitchFamily="18" charset="0"/>
            </a:endParaRPr>
          </a:p>
          <a:p>
            <a:pPr marL="361950" lvl="1" indent="-180975" algn="just" fontAlgn="base">
              <a:buFont typeface="Arial" panose="020B0604020202020204" pitchFamily="34" charset="0"/>
              <a:buChar char="•"/>
            </a:pPr>
            <a:endParaRPr lang="ro-RO" sz="1600" dirty="0">
              <a:latin typeface="Times New Roman" panose="02020603050405020304" pitchFamily="18" charset="0"/>
              <a:cs typeface="Times New Roman" panose="02020603050405020304" pitchFamily="18" charset="0"/>
            </a:endParaRPr>
          </a:p>
          <a:p>
            <a:pPr marL="361950" lvl="1" indent="-180975" algn="just" fontAlgn="base">
              <a:buFont typeface="Arial" panose="020B0604020202020204" pitchFamily="34" charset="0"/>
              <a:buChar char="•"/>
            </a:pPr>
            <a:endParaRPr lang="ro-RO" sz="1600" dirty="0" smtClean="0">
              <a:latin typeface="Times New Roman" panose="02020603050405020304" pitchFamily="18" charset="0"/>
              <a:cs typeface="Times New Roman" panose="02020603050405020304" pitchFamily="18" charset="0"/>
            </a:endParaRPr>
          </a:p>
          <a:p>
            <a:pPr marL="361950" lvl="1" indent="-180975" algn="just" fontAlgn="base">
              <a:buFont typeface="Arial" panose="020B0604020202020204" pitchFamily="34" charset="0"/>
              <a:buChar char="•"/>
            </a:pPr>
            <a:endParaRPr lang="ro-RO" sz="1200" dirty="0" smtClean="0">
              <a:latin typeface="Times New Roman" panose="02020603050405020304" pitchFamily="18" charset="0"/>
              <a:cs typeface="Times New Roman" panose="02020603050405020304" pitchFamily="18" charset="0"/>
            </a:endParaRPr>
          </a:p>
          <a:p>
            <a:pPr marL="361950" lvl="1" indent="-180975" algn="just" fontAlgn="base">
              <a:buFont typeface="Arial" panose="020B0604020202020204" pitchFamily="34" charset="0"/>
              <a:buChar char="•"/>
            </a:pPr>
            <a:endParaRPr lang="ro-RO" sz="1200" dirty="0" smtClean="0">
              <a:latin typeface="Times New Roman" panose="02020603050405020304" pitchFamily="18" charset="0"/>
              <a:cs typeface="Times New Roman" panose="02020603050405020304" pitchFamily="18" charset="0"/>
            </a:endParaRPr>
          </a:p>
          <a:p>
            <a:pPr marL="361950" lvl="1" indent="-180975" algn="just" fontAlgn="base">
              <a:buFont typeface="Arial" panose="020B0604020202020204" pitchFamily="34" charset="0"/>
              <a:buChar char="•"/>
            </a:pPr>
            <a:r>
              <a:rPr lang="ro-RO" sz="1600" dirty="0" smtClean="0">
                <a:latin typeface="Times New Roman" panose="02020603050405020304" pitchFamily="18" charset="0"/>
                <a:cs typeface="Times New Roman" panose="02020603050405020304" pitchFamily="18" charset="0"/>
              </a:rPr>
              <a:t>A </a:t>
            </a:r>
            <a:r>
              <a:rPr lang="ro-RO" sz="1600" dirty="0">
                <a:latin typeface="Times New Roman" panose="02020603050405020304" pitchFamily="18" charset="0"/>
                <a:cs typeface="Times New Roman" panose="02020603050405020304" pitchFamily="18" charset="0"/>
              </a:rPr>
              <a:t>fost cercetată problematica clasei de mijloc în </a:t>
            </a:r>
            <a:r>
              <a:rPr lang="ro-RO" sz="1600" dirty="0" smtClean="0">
                <a:latin typeface="Times New Roman" panose="02020603050405020304" pitchFamily="18" charset="0"/>
                <a:cs typeface="Times New Roman" panose="02020603050405020304" pitchFamily="18" charset="0"/>
              </a:rPr>
              <a:t>RM și </a:t>
            </a:r>
            <a:r>
              <a:rPr lang="ro-RO" sz="1600" dirty="0">
                <a:latin typeface="Times New Roman" panose="02020603050405020304" pitchFamily="18" charset="0"/>
                <a:cs typeface="Times New Roman" panose="02020603050405020304" pitchFamily="18" charset="0"/>
              </a:rPr>
              <a:t>importanța ei pentru creșterea bunăstării societății</a:t>
            </a:r>
            <a:r>
              <a:rPr lang="ro-RO" sz="1600" dirty="0" smtClean="0">
                <a:latin typeface="Times New Roman" panose="02020603050405020304" pitchFamily="18" charset="0"/>
                <a:cs typeface="Times New Roman" panose="02020603050405020304" pitchFamily="18" charset="0"/>
              </a:rPr>
              <a:t>.</a:t>
            </a:r>
          </a:p>
          <a:p>
            <a:pPr marL="361950" lvl="1" indent="-180975" algn="just" fontAlgn="base">
              <a:buFont typeface="Arial" panose="020B0604020202020204" pitchFamily="34" charset="0"/>
              <a:buChar char="•"/>
            </a:pPr>
            <a:r>
              <a:rPr lang="ro-RO" sz="1600" dirty="0" smtClean="0">
                <a:latin typeface="Times New Roman" panose="02020603050405020304" pitchFamily="18" charset="0"/>
                <a:cs typeface="Times New Roman" panose="02020603050405020304" pitchFamily="18" charset="0"/>
              </a:rPr>
              <a:t>Au </a:t>
            </a:r>
            <a:r>
              <a:rPr lang="ro-RO" sz="1600" dirty="0">
                <a:latin typeface="Times New Roman" panose="02020603050405020304" pitchFamily="18" charset="0"/>
                <a:cs typeface="Times New Roman" panose="02020603050405020304" pitchFamily="18" charset="0"/>
              </a:rPr>
              <a:t>fost studiate posibilele configurații geopolitice și geostrategice la nivel global și regional, în contextul proceselor de integrare europeană şi </a:t>
            </a:r>
            <a:r>
              <a:rPr lang="ro-RO" sz="1600" dirty="0" err="1">
                <a:latin typeface="Times New Roman" panose="02020603050405020304" pitchFamily="18" charset="0"/>
                <a:cs typeface="Times New Roman" panose="02020603050405020304" pitchFamily="18" charset="0"/>
              </a:rPr>
              <a:t>euroasiatică</a:t>
            </a:r>
            <a:r>
              <a:rPr lang="ro-RO" sz="1600" dirty="0">
                <a:latin typeface="Times New Roman" panose="02020603050405020304" pitchFamily="18" charset="0"/>
                <a:cs typeface="Times New Roman" panose="02020603050405020304" pitchFamily="18" charset="0"/>
              </a:rPr>
              <a:t>, cât şi evoluţia lor</a:t>
            </a:r>
            <a:r>
              <a:rPr lang="ro-RO" sz="1600" dirty="0" smtClean="0">
                <a:latin typeface="Times New Roman" panose="02020603050405020304" pitchFamily="18" charset="0"/>
                <a:cs typeface="Times New Roman" panose="02020603050405020304" pitchFamily="18" charset="0"/>
              </a:rPr>
              <a:t>.</a:t>
            </a:r>
          </a:p>
          <a:p>
            <a:pPr marL="361950" lvl="1" indent="-180975" algn="just" fontAlgn="base">
              <a:buFont typeface="Arial" panose="020B0604020202020204" pitchFamily="34" charset="0"/>
              <a:buChar char="•"/>
            </a:pPr>
            <a:r>
              <a:rPr lang="ro-RO" sz="1600" dirty="0" smtClean="0">
                <a:latin typeface="Times New Roman" panose="02020603050405020304" pitchFamily="18" charset="0"/>
                <a:cs typeface="Times New Roman" panose="02020603050405020304" pitchFamily="18" charset="0"/>
              </a:rPr>
              <a:t>A </a:t>
            </a:r>
            <a:r>
              <a:rPr lang="ro-RO" sz="1600" dirty="0">
                <a:latin typeface="Times New Roman" panose="02020603050405020304" pitchFamily="18" charset="0"/>
                <a:cs typeface="Times New Roman" panose="02020603050405020304" pitchFamily="18" charset="0"/>
              </a:rPr>
              <a:t>fost analizată evoluția conceptului de securitate umană, elucidate și analizate particularitățile securității umane în contextul reglementărilor internaționale și naționale în domeniu, precum și perspectivele aplicării concepției date în documentele de </a:t>
            </a:r>
            <a:r>
              <a:rPr lang="ro-RO" sz="1600" dirty="0" smtClean="0">
                <a:latin typeface="Times New Roman" panose="02020603050405020304" pitchFamily="18" charset="0"/>
                <a:cs typeface="Times New Roman" panose="02020603050405020304" pitchFamily="18" charset="0"/>
              </a:rPr>
              <a:t>politici.</a:t>
            </a:r>
            <a:endParaRPr lang="ro-RO" sz="1600" dirty="0">
              <a:latin typeface="Times New Roman" panose="02020603050405020304" pitchFamily="18" charset="0"/>
              <a:cs typeface="Times New Roman" panose="02020603050405020304" pitchFamily="18" charset="0"/>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052735"/>
            <a:ext cx="3561333" cy="2003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80052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16632"/>
            <a:ext cx="8712968" cy="762000"/>
          </a:xfrm>
        </p:spPr>
        <p:txBody>
          <a:bodyPr>
            <a:noAutofit/>
          </a:bodyPr>
          <a:lstStyle/>
          <a:p>
            <a:r>
              <a:rPr lang="en-US" b="1" dirty="0" smtClean="0">
                <a:effectLst/>
                <a:latin typeface="Times New Roman" pitchFamily="18" charset="0"/>
                <a:cs typeface="Times New Roman" pitchFamily="18" charset="0"/>
              </a:rPr>
              <a:t>CONCLUZII (aspect </a:t>
            </a:r>
            <a:r>
              <a:rPr lang="en-US" b="1" dirty="0" err="1" smtClean="0">
                <a:effectLst/>
                <a:latin typeface="Times New Roman" pitchFamily="18" charset="0"/>
                <a:cs typeface="Times New Roman" pitchFamily="18" charset="0"/>
              </a:rPr>
              <a:t>cantitativ</a:t>
            </a:r>
            <a:r>
              <a:rPr lang="en-US" b="1" dirty="0" smtClean="0">
                <a:effectLst/>
                <a:latin typeface="Times New Roman" pitchFamily="18" charset="0"/>
                <a:cs typeface="Times New Roman" pitchFamily="18" charset="0"/>
              </a:rPr>
              <a:t>)</a:t>
            </a:r>
            <a:r>
              <a:rPr lang="ro-RO" dirty="0" smtClean="0">
                <a:effectLst/>
                <a:latin typeface="Times New Roman" pitchFamily="18" charset="0"/>
                <a:cs typeface="Times New Roman" pitchFamily="18" charset="0"/>
              </a:rPr>
              <a:t>:</a:t>
            </a:r>
            <a:endParaRPr lang="en-US" dirty="0">
              <a:effectLst/>
              <a:latin typeface="Times New Roman" pitchFamily="18" charset="0"/>
              <a:cs typeface="Times New Roman" pitchFamily="18" charset="0"/>
            </a:endParaRPr>
          </a:p>
        </p:txBody>
      </p:sp>
      <p:sp>
        <p:nvSpPr>
          <p:cNvPr id="3" name="Subtitle 2"/>
          <p:cNvSpPr>
            <a:spLocks noGrp="1"/>
          </p:cNvSpPr>
          <p:nvPr>
            <p:ph type="subTitle" idx="1"/>
          </p:nvPr>
        </p:nvSpPr>
        <p:spPr>
          <a:xfrm>
            <a:off x="0" y="980728"/>
            <a:ext cx="8892480" cy="5661248"/>
          </a:xfrm>
        </p:spPr>
        <p:txBody>
          <a:bodyPr numCol="2">
            <a:noAutofit/>
          </a:bodyPr>
          <a:lstStyle/>
          <a:p>
            <a:pPr marL="266700" indent="-239713" algn="just">
              <a:buFont typeface="Arial" pitchFamily="34" charset="0"/>
              <a:buChar char="•"/>
            </a:pPr>
            <a:endParaRPr lang="ro-RO" sz="2000" dirty="0" smtClean="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2000" dirty="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2000" dirty="0" smtClean="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1800" dirty="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2000" dirty="0" smtClean="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2000" dirty="0" smtClean="0">
              <a:solidFill>
                <a:schemeClr val="tx1"/>
              </a:solidFill>
              <a:latin typeface="Times New Roman" pitchFamily="18" charset="0"/>
              <a:cs typeface="Times New Roman" pitchFamily="18" charset="0"/>
            </a:endParaRPr>
          </a:p>
          <a:p>
            <a:pPr marL="266700" indent="-239713" algn="just">
              <a:buFont typeface="Arial" pitchFamily="34" charset="0"/>
              <a:buChar char="•"/>
            </a:pPr>
            <a:endParaRPr lang="ro-RO" sz="2000" dirty="0">
              <a:solidFill>
                <a:schemeClr val="tx1"/>
              </a:solidFill>
              <a:latin typeface="Times New Roman" pitchFamily="18" charset="0"/>
              <a:cs typeface="Times New Roman" pitchFamily="18" charset="0"/>
            </a:endParaRPr>
          </a:p>
          <a:p>
            <a:pPr marL="266700" indent="-239713" algn="just">
              <a:buFont typeface="Arial" pitchFamily="34" charset="0"/>
              <a:buChar char="•"/>
            </a:pPr>
            <a:r>
              <a:rPr lang="ro-RO" sz="1800" dirty="0" smtClean="0">
                <a:solidFill>
                  <a:schemeClr val="tx1"/>
                </a:solidFill>
                <a:latin typeface="Times New Roman" pitchFamily="18" charset="0"/>
                <a:cs typeface="Times New Roman" pitchFamily="18" charset="0"/>
              </a:rPr>
              <a:t>În</a:t>
            </a:r>
            <a:r>
              <a:rPr lang="en-US" sz="1800" dirty="0" smtClean="0">
                <a:solidFill>
                  <a:schemeClr val="tx1"/>
                </a:solidFill>
                <a:latin typeface="Times New Roman" pitchFamily="18" charset="0"/>
                <a:cs typeface="Times New Roman" pitchFamily="18" charset="0"/>
              </a:rPr>
              <a:t> 201</a:t>
            </a:r>
            <a:r>
              <a:rPr lang="ro-RO" sz="1800" dirty="0" smtClean="0">
                <a:solidFill>
                  <a:schemeClr val="tx1"/>
                </a:solidFill>
                <a:latin typeface="Times New Roman" pitchFamily="18" charset="0"/>
                <a:cs typeface="Times New Roman" pitchFamily="18" charset="0"/>
              </a:rPr>
              <a:t>7</a:t>
            </a:r>
            <a:r>
              <a:rPr lang="en-US" sz="1800" dirty="0" smtClean="0">
                <a:solidFill>
                  <a:schemeClr val="tx1"/>
                </a:solidFill>
                <a:latin typeface="Times New Roman" pitchFamily="18" charset="0"/>
                <a:cs typeface="Times New Roman" pitchFamily="18" charset="0"/>
              </a:rPr>
              <a:t>, </a:t>
            </a:r>
            <a:r>
              <a:rPr lang="ro-RO" sz="1800" dirty="0" smtClean="0">
                <a:solidFill>
                  <a:schemeClr val="tx1"/>
                </a:solidFill>
                <a:latin typeface="Times New Roman" pitchFamily="18" charset="0"/>
                <a:cs typeface="Times New Roman" pitchFamily="18" charset="0"/>
              </a:rPr>
              <a:t>cercetătorii</a:t>
            </a:r>
            <a:r>
              <a:rPr lang="en-US" sz="1800" dirty="0" smtClean="0">
                <a:solidFill>
                  <a:schemeClr val="tx1"/>
                </a:solidFill>
                <a:latin typeface="Times New Roman" pitchFamily="18" charset="0"/>
                <a:cs typeface="Times New Roman" pitchFamily="18" charset="0"/>
              </a:rPr>
              <a:t> </a:t>
            </a:r>
            <a:r>
              <a:rPr lang="ro-RO" sz="1800" dirty="0" smtClean="0">
                <a:solidFill>
                  <a:schemeClr val="tx1"/>
                </a:solidFill>
                <a:latin typeface="Times New Roman" pitchFamily="18" charset="0"/>
                <a:cs typeface="Times New Roman" pitchFamily="18" charset="0"/>
              </a:rPr>
              <a:t>științifici ai ICJP au realizat pe deplin planul de </a:t>
            </a:r>
            <a:r>
              <a:rPr lang="ro-RO" sz="1800" dirty="0">
                <a:solidFill>
                  <a:schemeClr val="tx1"/>
                </a:solidFill>
                <a:latin typeface="Times New Roman" pitchFamily="18" charset="0"/>
                <a:cs typeface="Times New Roman" pitchFamily="18" charset="0"/>
              </a:rPr>
              <a:t>cercetare în cadrul </a:t>
            </a:r>
            <a:r>
              <a:rPr lang="ro-RO" sz="1800" dirty="0" smtClean="0">
                <a:solidFill>
                  <a:schemeClr val="tx1"/>
                </a:solidFill>
                <a:latin typeface="Times New Roman" pitchFamily="18" charset="0"/>
                <a:cs typeface="Times New Roman" pitchFamily="18" charset="0"/>
              </a:rPr>
              <a:t>celor </a:t>
            </a:r>
            <a:r>
              <a:rPr lang="ro-RO" sz="1800" b="1" dirty="0" smtClean="0">
                <a:solidFill>
                  <a:srgbClr val="FF0000"/>
                </a:solidFill>
                <a:latin typeface="Times New Roman" pitchFamily="18" charset="0"/>
                <a:cs typeface="Times New Roman" pitchFamily="18" charset="0"/>
              </a:rPr>
              <a:t>5</a:t>
            </a:r>
            <a:r>
              <a:rPr lang="ro-RO" sz="1800" b="1" dirty="0" smtClean="0">
                <a:solidFill>
                  <a:schemeClr val="tx1"/>
                </a:solidFill>
                <a:latin typeface="Times New Roman" pitchFamily="18" charset="0"/>
                <a:cs typeface="Times New Roman" pitchFamily="18" charset="0"/>
              </a:rPr>
              <a:t> </a:t>
            </a:r>
            <a:r>
              <a:rPr lang="ro-RO" sz="1800" dirty="0">
                <a:solidFill>
                  <a:schemeClr val="tx1"/>
                </a:solidFill>
                <a:latin typeface="Times New Roman" pitchFamily="18" charset="0"/>
                <a:cs typeface="Times New Roman" pitchFamily="18" charset="0"/>
              </a:rPr>
              <a:t>proiecte din sfera </a:t>
            </a:r>
            <a:r>
              <a:rPr lang="ro-RO" sz="1800" dirty="0" smtClean="0">
                <a:solidFill>
                  <a:schemeClr val="tx1"/>
                </a:solidFill>
                <a:latin typeface="Times New Roman" pitchFamily="18" charset="0"/>
                <a:cs typeface="Times New Roman" pitchFamily="18" charset="0"/>
              </a:rPr>
              <a:t>ştiinţei, concentrându-se pe cele mai importante probleme sociale, politice și juridice ale societății din Republica Moldova.</a:t>
            </a:r>
          </a:p>
          <a:p>
            <a:pPr marL="266700" indent="-239713" algn="just">
              <a:buFont typeface="Arial" pitchFamily="34" charset="0"/>
              <a:buChar char="•"/>
            </a:pPr>
            <a:r>
              <a:rPr lang="ro-RO" sz="1800" dirty="0" smtClean="0">
                <a:solidFill>
                  <a:schemeClr val="tx1"/>
                </a:solidFill>
                <a:latin typeface="Times New Roman" pitchFamily="18" charset="0"/>
                <a:cs typeface="Times New Roman" pitchFamily="18" charset="0"/>
              </a:rPr>
              <a:t>Institutul a avut un</a:t>
            </a:r>
            <a:r>
              <a:rPr lang="en-US" sz="1800" dirty="0" smtClean="0">
                <a:solidFill>
                  <a:schemeClr val="tx1"/>
                </a:solidFill>
                <a:latin typeface="Times New Roman" pitchFamily="18" charset="0"/>
                <a:cs typeface="Times New Roman" pitchFamily="18" charset="0"/>
              </a:rPr>
              <a:t> </a:t>
            </a:r>
            <a:r>
              <a:rPr lang="ro-RO" sz="1800" dirty="0" smtClean="0">
                <a:solidFill>
                  <a:schemeClr val="tx1"/>
                </a:solidFill>
                <a:latin typeface="Times New Roman" pitchFamily="18" charset="0"/>
                <a:cs typeface="Times New Roman" pitchFamily="18" charset="0"/>
              </a:rPr>
              <a:t>impactul substanțial  asupra comunității științifice și societății, exprimat în cele </a:t>
            </a:r>
            <a:r>
              <a:rPr lang="en-US" sz="1800" b="1" dirty="0" smtClean="0">
                <a:solidFill>
                  <a:srgbClr val="FF0000"/>
                </a:solidFill>
                <a:latin typeface="Times New Roman" pitchFamily="18" charset="0"/>
                <a:cs typeface="Times New Roman" pitchFamily="18" charset="0"/>
              </a:rPr>
              <a:t>2</a:t>
            </a:r>
            <a:r>
              <a:rPr lang="ro-RO" sz="1800" b="1" dirty="0" smtClean="0">
                <a:solidFill>
                  <a:srgbClr val="FF0000"/>
                </a:solidFill>
                <a:latin typeface="Times New Roman" pitchFamily="18" charset="0"/>
                <a:cs typeface="Times New Roman" pitchFamily="18" charset="0"/>
              </a:rPr>
              <a:t>15 </a:t>
            </a:r>
            <a:r>
              <a:rPr lang="ro-RO" sz="1800" dirty="0" smtClean="0">
                <a:solidFill>
                  <a:schemeClr val="tx1"/>
                </a:solidFill>
                <a:latin typeface="Times New Roman" pitchFamily="18" charset="0"/>
                <a:cs typeface="Times New Roman" pitchFamily="18" charset="0"/>
              </a:rPr>
              <a:t>lucrări științifice, </a:t>
            </a:r>
            <a:r>
              <a:rPr lang="ro-RO" sz="1800" dirty="0">
                <a:solidFill>
                  <a:schemeClr val="tx1"/>
                </a:solidFill>
                <a:latin typeface="Times New Roman" panose="02020603050405020304" pitchFamily="18" charset="0"/>
                <a:cs typeface="Times New Roman" panose="02020603050405020304" pitchFamily="18" charset="0"/>
              </a:rPr>
              <a:t>din care </a:t>
            </a:r>
            <a:r>
              <a:rPr lang="ro-RO" sz="1800" b="1" dirty="0">
                <a:solidFill>
                  <a:srgbClr val="FF0000"/>
                </a:solidFill>
                <a:latin typeface="Times New Roman" panose="02020603050405020304" pitchFamily="18" charset="0"/>
                <a:cs typeface="Times New Roman" panose="02020603050405020304" pitchFamily="18" charset="0"/>
              </a:rPr>
              <a:t>1</a:t>
            </a:r>
            <a:r>
              <a:rPr lang="ro-RO" sz="1800" dirty="0">
                <a:solidFill>
                  <a:schemeClr val="tx1"/>
                </a:solidFill>
                <a:latin typeface="Times New Roman" panose="02020603050405020304" pitchFamily="18" charset="0"/>
                <a:cs typeface="Times New Roman" panose="02020603050405020304" pitchFamily="18" charset="0"/>
              </a:rPr>
              <a:t> </a:t>
            </a:r>
            <a:r>
              <a:rPr lang="ro-RO" sz="1800" dirty="0" smtClean="0">
                <a:solidFill>
                  <a:schemeClr val="tx1"/>
                </a:solidFill>
                <a:latin typeface="Times New Roman" panose="02020603050405020304" pitchFamily="18" charset="0"/>
                <a:cs typeface="Times New Roman" panose="02020603050405020304" pitchFamily="18" charset="0"/>
              </a:rPr>
              <a:t>monografie și </a:t>
            </a:r>
            <a:r>
              <a:rPr lang="ro-RO" sz="1800" dirty="0">
                <a:solidFill>
                  <a:schemeClr val="tx1"/>
                </a:solidFill>
                <a:latin typeface="Times New Roman" panose="02020603050405020304" pitchFamily="18" charset="0"/>
                <a:cs typeface="Times New Roman" panose="02020603050405020304" pitchFamily="18" charset="0"/>
              </a:rPr>
              <a:t>un capitol în manual </a:t>
            </a:r>
            <a:r>
              <a:rPr lang="ro-RO" sz="1800" dirty="0" smtClean="0">
                <a:solidFill>
                  <a:schemeClr val="tx1"/>
                </a:solidFill>
                <a:latin typeface="Times New Roman" panose="02020603050405020304" pitchFamily="18" charset="0"/>
                <a:cs typeface="Times New Roman" panose="02020603050405020304" pitchFamily="18" charset="0"/>
              </a:rPr>
              <a:t>editate peste hotare și alte </a:t>
            </a:r>
            <a:r>
              <a:rPr lang="ro-RO" sz="1800" b="1" dirty="0" smtClean="0">
                <a:solidFill>
                  <a:srgbClr val="FF0000"/>
                </a:solidFill>
                <a:latin typeface="Times New Roman" panose="02020603050405020304" pitchFamily="18" charset="0"/>
                <a:cs typeface="Times New Roman" panose="02020603050405020304" pitchFamily="18" charset="0"/>
              </a:rPr>
              <a:t>26</a:t>
            </a:r>
            <a:r>
              <a:rPr lang="ro-RO" sz="1800" dirty="0" smtClean="0">
                <a:solidFill>
                  <a:schemeClr val="tx1"/>
                </a:solidFill>
                <a:latin typeface="Times New Roman" panose="02020603050405020304" pitchFamily="18" charset="0"/>
                <a:cs typeface="Times New Roman" panose="02020603050405020304" pitchFamily="18" charset="0"/>
              </a:rPr>
              <a:t> monografii, </a:t>
            </a:r>
            <a:r>
              <a:rPr lang="ro-RO" sz="1800" dirty="0">
                <a:solidFill>
                  <a:schemeClr val="tx1"/>
                </a:solidFill>
                <a:latin typeface="Times New Roman" panose="02020603050405020304" pitchFamily="18" charset="0"/>
                <a:cs typeface="Times New Roman" panose="02020603050405020304" pitchFamily="18" charset="0"/>
              </a:rPr>
              <a:t>culegeri de articole și </a:t>
            </a:r>
            <a:r>
              <a:rPr lang="ro-RO" sz="1800" dirty="0" smtClean="0">
                <a:solidFill>
                  <a:schemeClr val="tx1"/>
                </a:solidFill>
                <a:latin typeface="Times New Roman" panose="02020603050405020304" pitchFamily="18" charset="0"/>
                <a:cs typeface="Times New Roman" panose="02020603050405020304" pitchFamily="18" charset="0"/>
              </a:rPr>
              <a:t>acte, lucrări didactice publicate </a:t>
            </a:r>
            <a:r>
              <a:rPr lang="ro-RO" sz="1800" dirty="0">
                <a:solidFill>
                  <a:schemeClr val="tx1"/>
                </a:solidFill>
                <a:latin typeface="Times New Roman" panose="02020603050405020304" pitchFamily="18" charset="0"/>
                <a:cs typeface="Times New Roman" panose="02020603050405020304" pitchFamily="18" charset="0"/>
              </a:rPr>
              <a:t>în Republica </a:t>
            </a:r>
            <a:r>
              <a:rPr lang="ro-RO" sz="1800" dirty="0" smtClean="0">
                <a:solidFill>
                  <a:schemeClr val="tx1"/>
                </a:solidFill>
                <a:latin typeface="Times New Roman" panose="02020603050405020304" pitchFamily="18" charset="0"/>
                <a:cs typeface="Times New Roman" panose="02020603050405020304" pitchFamily="18" charset="0"/>
              </a:rPr>
              <a:t>Moldova, </a:t>
            </a:r>
            <a:r>
              <a:rPr lang="ro-RO" sz="1800" b="1" dirty="0" smtClean="0">
                <a:solidFill>
                  <a:srgbClr val="FF0000"/>
                </a:solidFill>
                <a:latin typeface="Times New Roman" panose="02020603050405020304" pitchFamily="18" charset="0"/>
                <a:cs typeface="Times New Roman" panose="02020603050405020304" pitchFamily="18" charset="0"/>
              </a:rPr>
              <a:t>10</a:t>
            </a:r>
            <a:r>
              <a:rPr lang="ro-RO" sz="1800" dirty="0" smtClean="0">
                <a:solidFill>
                  <a:srgbClr val="FF0000"/>
                </a:solidFill>
                <a:latin typeface="Times New Roman" panose="02020603050405020304" pitchFamily="18" charset="0"/>
                <a:cs typeface="Times New Roman" panose="02020603050405020304" pitchFamily="18" charset="0"/>
              </a:rPr>
              <a:t> </a:t>
            </a:r>
            <a:r>
              <a:rPr lang="ro-RO" sz="1800" dirty="0">
                <a:solidFill>
                  <a:schemeClr val="tx1"/>
                </a:solidFill>
                <a:latin typeface="Times New Roman" panose="02020603050405020304" pitchFamily="18" charset="0"/>
                <a:cs typeface="Times New Roman" panose="02020603050405020304" pitchFamily="18" charset="0"/>
              </a:rPr>
              <a:t>participări la elaborarea actelor normative, </a:t>
            </a:r>
            <a:r>
              <a:rPr lang="ro-RO" sz="1800" b="1" dirty="0">
                <a:solidFill>
                  <a:srgbClr val="FF0000"/>
                </a:solidFill>
                <a:latin typeface="Times New Roman" panose="02020603050405020304" pitchFamily="18" charset="0"/>
                <a:cs typeface="Times New Roman" panose="02020603050405020304" pitchFamily="18" charset="0"/>
              </a:rPr>
              <a:t>40</a:t>
            </a:r>
            <a:r>
              <a:rPr lang="ro-RO" sz="1800" dirty="0">
                <a:solidFill>
                  <a:srgbClr val="FF0000"/>
                </a:solidFill>
                <a:latin typeface="Times New Roman" panose="02020603050405020304" pitchFamily="18" charset="0"/>
                <a:cs typeface="Times New Roman" panose="02020603050405020304" pitchFamily="18" charset="0"/>
              </a:rPr>
              <a:t> </a:t>
            </a:r>
            <a:r>
              <a:rPr lang="ro-RO" sz="1800" dirty="0">
                <a:solidFill>
                  <a:schemeClr val="tx1"/>
                </a:solidFill>
                <a:latin typeface="Times New Roman" panose="02020603050405020304" pitchFamily="18" charset="0"/>
                <a:cs typeface="Times New Roman" panose="02020603050405020304" pitchFamily="18" charset="0"/>
              </a:rPr>
              <a:t>activități de consultanță </a:t>
            </a:r>
            <a:r>
              <a:rPr lang="ro-RO" sz="1800" dirty="0" smtClean="0">
                <a:solidFill>
                  <a:schemeClr val="tx1"/>
                </a:solidFill>
                <a:latin typeface="Times New Roman" panose="02020603050405020304" pitchFamily="18" charset="0"/>
                <a:cs typeface="Times New Roman" panose="02020603050405020304" pitchFamily="18" charset="0"/>
              </a:rPr>
              <a:t>juridică, </a:t>
            </a:r>
            <a:r>
              <a:rPr lang="ro-RO" sz="1800" b="1" dirty="0" smtClean="0">
                <a:solidFill>
                  <a:srgbClr val="FF0000"/>
                </a:solidFill>
                <a:latin typeface="Times New Roman" panose="02020603050405020304" pitchFamily="18" charset="0"/>
                <a:cs typeface="Times New Roman" panose="02020603050405020304" pitchFamily="18" charset="0"/>
              </a:rPr>
              <a:t>60</a:t>
            </a:r>
            <a:r>
              <a:rPr lang="ro-RO" sz="1800" dirty="0" smtClean="0">
                <a:solidFill>
                  <a:srgbClr val="FF0000"/>
                </a:solidFill>
                <a:latin typeface="Times New Roman" panose="02020603050405020304" pitchFamily="18" charset="0"/>
                <a:cs typeface="Times New Roman" panose="02020603050405020304" pitchFamily="18" charset="0"/>
              </a:rPr>
              <a:t> </a:t>
            </a:r>
            <a:r>
              <a:rPr lang="ro-RO" sz="1800" dirty="0">
                <a:solidFill>
                  <a:schemeClr val="tx1"/>
                </a:solidFill>
                <a:latin typeface="Times New Roman" panose="02020603050405020304" pitchFamily="18" charset="0"/>
                <a:cs typeface="Times New Roman" panose="02020603050405020304" pitchFamily="18" charset="0"/>
              </a:rPr>
              <a:t>de </a:t>
            </a:r>
            <a:r>
              <a:rPr lang="ro-RO" sz="1800" dirty="0" smtClean="0">
                <a:solidFill>
                  <a:schemeClr val="tx1"/>
                </a:solidFill>
                <a:latin typeface="Times New Roman" panose="02020603050405020304" pitchFamily="18" charset="0"/>
                <a:cs typeface="Times New Roman" panose="02020603050405020304" pitchFamily="18" charset="0"/>
              </a:rPr>
              <a:t>avize și </a:t>
            </a:r>
            <a:r>
              <a:rPr lang="ro-RO" sz="1800" dirty="0">
                <a:solidFill>
                  <a:schemeClr val="tx1"/>
                </a:solidFill>
                <a:latin typeface="Times New Roman" panose="02020603050405020304" pitchFamily="18" charset="0"/>
                <a:cs typeface="Times New Roman" panose="02020603050405020304" pitchFamily="18" charset="0"/>
              </a:rPr>
              <a:t>note </a:t>
            </a:r>
            <a:r>
              <a:rPr lang="ro-RO" sz="1800" dirty="0" smtClean="0">
                <a:solidFill>
                  <a:schemeClr val="tx1"/>
                </a:solidFill>
                <a:latin typeface="Times New Roman" panose="02020603050405020304" pitchFamily="18" charset="0"/>
                <a:cs typeface="Times New Roman" panose="02020603050405020304" pitchFamily="18" charset="0"/>
              </a:rPr>
              <a:t>informative, peste </a:t>
            </a:r>
            <a:r>
              <a:rPr lang="ro-RO" sz="1800" b="1" dirty="0" smtClean="0">
                <a:solidFill>
                  <a:srgbClr val="FF0000"/>
                </a:solidFill>
                <a:latin typeface="Times New Roman" panose="02020603050405020304" pitchFamily="18" charset="0"/>
                <a:cs typeface="Times New Roman" panose="02020603050405020304" pitchFamily="18" charset="0"/>
              </a:rPr>
              <a:t>14</a:t>
            </a:r>
            <a:r>
              <a:rPr lang="en-US" sz="1800" b="1" dirty="0" smtClean="0">
                <a:solidFill>
                  <a:srgbClr val="FF0000"/>
                </a:solidFill>
                <a:latin typeface="Times New Roman" panose="02020603050405020304" pitchFamily="18" charset="0"/>
                <a:cs typeface="Times New Roman" panose="02020603050405020304" pitchFamily="18" charset="0"/>
              </a:rPr>
              <a:t>5</a:t>
            </a:r>
            <a:r>
              <a:rPr lang="ro-RO" sz="1800" dirty="0" smtClean="0">
                <a:solidFill>
                  <a:schemeClr val="tx1"/>
                </a:solidFill>
                <a:latin typeface="Times New Roman" panose="02020603050405020304" pitchFamily="18" charset="0"/>
                <a:cs typeface="Times New Roman" panose="02020603050405020304" pitchFamily="18" charset="0"/>
              </a:rPr>
              <a:t> de participări la emisiuni TV și radio. </a:t>
            </a:r>
          </a:p>
          <a:p>
            <a:pPr marL="266700" indent="-180975" algn="just">
              <a:buFont typeface="Arial" pitchFamily="34" charset="0"/>
              <a:buChar char="•"/>
            </a:pPr>
            <a:r>
              <a:rPr lang="ro-RO" sz="1800" dirty="0" smtClean="0">
                <a:solidFill>
                  <a:schemeClr val="tx1"/>
                </a:solidFill>
                <a:latin typeface="Times New Roman" panose="02020603050405020304" pitchFamily="18" charset="0"/>
                <a:cs typeface="Times New Roman" panose="02020603050405020304" pitchFamily="18" charset="0"/>
              </a:rPr>
              <a:t>În 2017, Institutului a organizat </a:t>
            </a:r>
            <a:r>
              <a:rPr lang="en-US" sz="1800" b="1" dirty="0" smtClean="0">
                <a:solidFill>
                  <a:srgbClr val="FF0000"/>
                </a:solidFill>
                <a:latin typeface="Times New Roman" pitchFamily="18" charset="0"/>
                <a:cs typeface="Times New Roman" pitchFamily="18" charset="0"/>
              </a:rPr>
              <a:t>1</a:t>
            </a:r>
            <a:r>
              <a:rPr lang="ro-RO" sz="1800" b="1" dirty="0" smtClean="0">
                <a:solidFill>
                  <a:srgbClr val="FF0000"/>
                </a:solidFill>
                <a:latin typeface="Times New Roman" pitchFamily="18" charset="0"/>
                <a:cs typeface="Times New Roman" pitchFamily="18" charset="0"/>
              </a:rPr>
              <a:t>8</a:t>
            </a:r>
            <a:r>
              <a:rPr lang="en-US" sz="1800" b="1" dirty="0" smtClean="0">
                <a:solidFill>
                  <a:srgbClr val="FF0000"/>
                </a:solidFill>
                <a:latin typeface="Times New Roman" pitchFamily="18" charset="0"/>
                <a:cs typeface="Times New Roman" pitchFamily="18" charset="0"/>
              </a:rPr>
              <a:t> </a:t>
            </a:r>
            <a:r>
              <a:rPr lang="ro-RO" sz="1800" dirty="0" smtClean="0">
                <a:solidFill>
                  <a:schemeClr val="tx1"/>
                </a:solidFill>
                <a:latin typeface="Times New Roman" pitchFamily="18" charset="0"/>
                <a:cs typeface="Times New Roman" pitchFamily="18" charset="0"/>
              </a:rPr>
              <a:t>manifestări științifice în formă de conferințe, mese rotunde, lansări de carte pe cele mai importante teme pentru societate.</a:t>
            </a:r>
          </a:p>
        </p:txBody>
      </p:sp>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40" y="4293096"/>
            <a:ext cx="3793998"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124744"/>
            <a:ext cx="3352428" cy="223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452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1"/>
            <a:ext cx="8208912" cy="838200"/>
          </a:xfrm>
        </p:spPr>
        <p:txBody>
          <a:bodyPr>
            <a:normAutofit/>
          </a:bodyPr>
          <a:lstStyle/>
          <a:p>
            <a:r>
              <a:rPr lang="x-none" sz="3200" b="1" dirty="0">
                <a:solidFill>
                  <a:schemeClr val="tx1"/>
                </a:solidFill>
                <a:effectLst/>
                <a:latin typeface="Times New Roman" pitchFamily="18" charset="0"/>
                <a:cs typeface="Times New Roman" pitchFamily="18" charset="0"/>
              </a:rPr>
              <a:t> </a:t>
            </a:r>
            <a:r>
              <a:rPr lang="x-none" sz="3200" b="1" dirty="0" smtClean="0">
                <a:solidFill>
                  <a:schemeClr val="tx1"/>
                </a:solidFill>
                <a:effectLst/>
                <a:latin typeface="Times New Roman" pitchFamily="18" charset="0"/>
                <a:cs typeface="Times New Roman" pitchFamily="18" charset="0"/>
              </a:rPr>
              <a:t>    </a:t>
            </a:r>
            <a:r>
              <a:rPr lang="x-none" sz="3200" b="1" dirty="0" smtClean="0">
                <a:effectLst/>
                <a:latin typeface="Times New Roman" pitchFamily="18" charset="0"/>
                <a:cs typeface="Times New Roman" pitchFamily="18" charset="0"/>
              </a:rPr>
              <a:t>PROPUNERI </a:t>
            </a:r>
            <a:r>
              <a:rPr lang="x-none" sz="3200" b="1" dirty="0">
                <a:effectLst/>
                <a:latin typeface="Times New Roman" pitchFamily="18" charset="0"/>
                <a:cs typeface="Times New Roman" pitchFamily="18" charset="0"/>
              </a:rPr>
              <a:t>DE </a:t>
            </a:r>
            <a:r>
              <a:rPr lang="x-none" sz="3200" b="1" dirty="0" smtClean="0">
                <a:effectLst/>
                <a:latin typeface="Times New Roman" pitchFamily="18" charset="0"/>
                <a:cs typeface="Times New Roman" pitchFamily="18" charset="0"/>
              </a:rPr>
              <a:t>PERSPECTIVĂ</a:t>
            </a:r>
            <a:r>
              <a:rPr lang="x-none" sz="3200" b="1" dirty="0" smtClean="0">
                <a:solidFill>
                  <a:schemeClr val="tx1"/>
                </a:solidFill>
                <a:effectLst/>
                <a:latin typeface="Times New Roman" pitchFamily="18" charset="0"/>
                <a:cs typeface="Times New Roman" pitchFamily="18" charset="0"/>
              </a:rPr>
              <a:t>:</a:t>
            </a:r>
            <a:endParaRPr lang="en-US" sz="3200" dirty="0">
              <a:solidFill>
                <a:schemeClr val="tx1"/>
              </a:solidFill>
              <a:effectLst/>
              <a:latin typeface="Times New Roman" pitchFamily="18" charset="0"/>
              <a:cs typeface="Times New Roman" pitchFamily="18" charset="0"/>
            </a:endParaRPr>
          </a:p>
        </p:txBody>
      </p:sp>
      <p:sp>
        <p:nvSpPr>
          <p:cNvPr id="3" name="Subtitle 2"/>
          <p:cNvSpPr>
            <a:spLocks noGrp="1"/>
          </p:cNvSpPr>
          <p:nvPr>
            <p:ph type="subTitle" idx="1"/>
          </p:nvPr>
        </p:nvSpPr>
        <p:spPr>
          <a:xfrm>
            <a:off x="19050" y="980728"/>
            <a:ext cx="8947720" cy="5544616"/>
          </a:xfrm>
        </p:spPr>
        <p:txBody>
          <a:bodyPr numCol="2">
            <a:normAutofit lnSpcReduction="10000"/>
          </a:bodyPr>
          <a:lstStyle/>
          <a:p>
            <a:pPr marL="342900" lvl="0" indent="-161925" algn="just">
              <a:buFont typeface="Arial" panose="020B0604020202020204" pitchFamily="34" charset="0"/>
              <a:buChar char="•"/>
            </a:pPr>
            <a:r>
              <a:rPr lang="ro-RO" sz="1800" dirty="0" smtClean="0">
                <a:solidFill>
                  <a:schemeClr val="tx1"/>
                </a:solidFill>
                <a:latin typeface="Times New Roman" panose="02020603050405020304" pitchFamily="18" charset="0"/>
                <a:cs typeface="Times New Roman" panose="02020603050405020304" pitchFamily="18" charset="0"/>
              </a:rPr>
              <a:t>Aducerea în concordanță cu noua legislație a Statutului și actelor normative interne a Institutului. </a:t>
            </a:r>
          </a:p>
          <a:p>
            <a:pPr marL="342900" lvl="0" indent="-161925" algn="just">
              <a:buFont typeface="Arial" panose="020B0604020202020204" pitchFamily="34" charset="0"/>
              <a:buChar char="•"/>
            </a:pPr>
            <a:r>
              <a:rPr lang="ro-RO" sz="1800" dirty="0" smtClean="0">
                <a:solidFill>
                  <a:schemeClr val="tx1"/>
                </a:solidFill>
                <a:latin typeface="Times New Roman" panose="02020603050405020304" pitchFamily="18" charset="0"/>
                <a:cs typeface="Times New Roman" panose="02020603050405020304" pitchFamily="18" charset="0"/>
              </a:rPr>
              <a:t>Racordarea </a:t>
            </a:r>
            <a:r>
              <a:rPr lang="ro-RO" sz="1800" dirty="0">
                <a:solidFill>
                  <a:schemeClr val="tx1"/>
                </a:solidFill>
                <a:latin typeface="Times New Roman" panose="02020603050405020304" pitchFamily="18" charset="0"/>
                <a:cs typeface="Times New Roman" panose="02020603050405020304" pitchFamily="18" charset="0"/>
              </a:rPr>
              <a:t>la noul context instituțional și </a:t>
            </a:r>
            <a:r>
              <a:rPr lang="ro-RO" sz="1800" dirty="0" smtClean="0">
                <a:solidFill>
                  <a:schemeClr val="tx1"/>
                </a:solidFill>
                <a:latin typeface="Times New Roman" panose="02020603050405020304" pitchFamily="18" charset="0"/>
                <a:cs typeface="Times New Roman" panose="02020603050405020304" pitchFamily="18" charset="0"/>
              </a:rPr>
              <a:t>participarea </a:t>
            </a:r>
            <a:r>
              <a:rPr lang="ro-RO" sz="1800" dirty="0">
                <a:solidFill>
                  <a:schemeClr val="tx1"/>
                </a:solidFill>
                <a:latin typeface="Times New Roman" panose="02020603050405020304" pitchFamily="18" charset="0"/>
                <a:cs typeface="Times New Roman" panose="02020603050405020304" pitchFamily="18" charset="0"/>
              </a:rPr>
              <a:t>la concursul proiectelor </a:t>
            </a:r>
            <a:r>
              <a:rPr lang="ro-RO" sz="1800" dirty="0" smtClean="0">
                <a:solidFill>
                  <a:schemeClr val="tx1"/>
                </a:solidFill>
                <a:latin typeface="Times New Roman" panose="02020603050405020304" pitchFamily="18" charset="0"/>
                <a:cs typeface="Times New Roman" panose="02020603050405020304" pitchFamily="18" charset="0"/>
              </a:rPr>
              <a:t>instituționale din 2018.</a:t>
            </a:r>
            <a:endParaRPr lang="ro-RO" sz="1800" dirty="0">
              <a:solidFill>
                <a:schemeClr val="tx1"/>
              </a:solidFill>
              <a:latin typeface="Times New Roman" panose="02020603050405020304" pitchFamily="18" charset="0"/>
              <a:cs typeface="Times New Roman" panose="02020603050405020304" pitchFamily="18" charset="0"/>
            </a:endParaRPr>
          </a:p>
          <a:p>
            <a:pPr marL="342900" lvl="0" indent="-161925" algn="just">
              <a:buFont typeface="Arial" panose="020B0604020202020204" pitchFamily="34" charset="0"/>
              <a:buChar char="•"/>
            </a:pPr>
            <a:r>
              <a:rPr lang="ro-RO" sz="1800" dirty="0" smtClean="0">
                <a:solidFill>
                  <a:schemeClr val="tx1"/>
                </a:solidFill>
                <a:latin typeface="Times New Roman" panose="02020603050405020304" pitchFamily="18" charset="0"/>
                <a:cs typeface="Times New Roman" panose="02020603050405020304" pitchFamily="18" charset="0"/>
              </a:rPr>
              <a:t>Finalizarea activităților în proiectele instituționale, </a:t>
            </a:r>
            <a:r>
              <a:rPr lang="ro-RO" sz="1800" dirty="0">
                <a:solidFill>
                  <a:schemeClr val="tx1"/>
                </a:solidFill>
                <a:latin typeface="Times New Roman" panose="02020603050405020304" pitchFamily="18" charset="0"/>
                <a:cs typeface="Times New Roman" panose="02020603050405020304" pitchFamily="18" charset="0"/>
              </a:rPr>
              <a:t>publicarea </a:t>
            </a:r>
            <a:r>
              <a:rPr lang="ro-RO" sz="1800" dirty="0" smtClean="0">
                <a:solidFill>
                  <a:schemeClr val="tx1"/>
                </a:solidFill>
                <a:latin typeface="Times New Roman" panose="02020603050405020304" pitchFamily="18" charset="0"/>
                <a:cs typeface="Times New Roman" panose="02020603050405020304" pitchFamily="18" charset="0"/>
              </a:rPr>
              <a:t>lucrărilor de </a:t>
            </a:r>
            <a:r>
              <a:rPr lang="ro-RO" sz="1800" dirty="0">
                <a:solidFill>
                  <a:schemeClr val="tx1"/>
                </a:solidFill>
                <a:latin typeface="Times New Roman" panose="02020603050405020304" pitchFamily="18" charset="0"/>
                <a:cs typeface="Times New Roman" panose="02020603050405020304" pitchFamily="18" charset="0"/>
              </a:rPr>
              <a:t>sinteză</a:t>
            </a:r>
            <a:r>
              <a:rPr lang="ro-RO" sz="1800" dirty="0" smtClean="0">
                <a:solidFill>
                  <a:schemeClr val="tx1"/>
                </a:solidFill>
                <a:latin typeface="Times New Roman" panose="02020603050405020304" pitchFamily="18" charset="0"/>
                <a:cs typeface="Times New Roman" panose="02020603050405020304" pitchFamily="18" charset="0"/>
              </a:rPr>
              <a:t>, diseminarea rezultatelor la forurile </a:t>
            </a:r>
            <a:r>
              <a:rPr lang="ro-RO" sz="1800" dirty="0">
                <a:solidFill>
                  <a:schemeClr val="tx1"/>
                </a:solidFill>
                <a:latin typeface="Times New Roman" panose="02020603050405020304" pitchFamily="18" charset="0"/>
                <a:cs typeface="Times New Roman" panose="02020603050405020304" pitchFamily="18" charset="0"/>
              </a:rPr>
              <a:t>științifice și </a:t>
            </a:r>
            <a:r>
              <a:rPr lang="ro-RO" sz="1800" dirty="0" smtClean="0">
                <a:solidFill>
                  <a:schemeClr val="tx1"/>
                </a:solidFill>
                <a:latin typeface="Times New Roman" panose="02020603050405020304" pitchFamily="18" charset="0"/>
                <a:cs typeface="Times New Roman" panose="02020603050405020304" pitchFamily="18" charset="0"/>
              </a:rPr>
              <a:t>în mass-media</a:t>
            </a:r>
            <a:r>
              <a:rPr lang="ro-RO" sz="1800" dirty="0">
                <a:solidFill>
                  <a:schemeClr val="tx1"/>
                </a:solidFill>
                <a:latin typeface="Times New Roman" panose="02020603050405020304" pitchFamily="18" charset="0"/>
                <a:cs typeface="Times New Roman" panose="02020603050405020304" pitchFamily="18" charset="0"/>
              </a:rPr>
              <a:t>. </a:t>
            </a:r>
            <a:r>
              <a:rPr lang="ro-RO" sz="1800" dirty="0" smtClean="0">
                <a:solidFill>
                  <a:schemeClr val="tx1"/>
                </a:solidFill>
                <a:latin typeface="Times New Roman" panose="02020603050405020304" pitchFamily="18" charset="0"/>
                <a:cs typeface="Times New Roman" panose="02020603050405020304" pitchFamily="18" charset="0"/>
              </a:rPr>
              <a:t>Prezentarea rapoartelor finale.</a:t>
            </a:r>
          </a:p>
          <a:p>
            <a:pPr marL="180975" lvl="0" algn="just"/>
            <a:r>
              <a:rPr lang="ro-RO" sz="1800" dirty="0" smtClean="0">
                <a:solidFill>
                  <a:schemeClr val="tx1"/>
                </a:solidFill>
                <a:latin typeface="Times New Roman" panose="02020603050405020304" pitchFamily="18" charset="0"/>
                <a:cs typeface="Times New Roman" panose="02020603050405020304" pitchFamily="18" charset="0"/>
              </a:rPr>
              <a:t> </a:t>
            </a:r>
          </a:p>
          <a:p>
            <a:pPr lvl="0" algn="just"/>
            <a:endParaRPr lang="ro-RO" sz="19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900" dirty="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9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900" dirty="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9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900" dirty="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9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900" dirty="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9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9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en-US"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en-US" sz="1400" dirty="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en-US"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endParaRPr lang="ro-RO" sz="1400" dirty="0">
              <a:solidFill>
                <a:schemeClr val="tx1"/>
              </a:solidFill>
              <a:latin typeface="Times New Roman" panose="02020603050405020304" pitchFamily="18" charset="0"/>
              <a:cs typeface="Times New Roman" panose="02020603050405020304" pitchFamily="18" charset="0"/>
            </a:endParaRPr>
          </a:p>
          <a:p>
            <a:pPr marL="342900" lvl="0" indent="-161925" algn="just">
              <a:buFont typeface="Arial" panose="020B0604020202020204" pitchFamily="34" charset="0"/>
              <a:buChar char="•"/>
            </a:pPr>
            <a:r>
              <a:rPr lang="ro-RO" sz="1800" dirty="0" smtClean="0">
                <a:solidFill>
                  <a:schemeClr val="tx1"/>
                </a:solidFill>
                <a:latin typeface="Times New Roman" panose="02020603050405020304" pitchFamily="18" charset="0"/>
                <a:cs typeface="Times New Roman" panose="02020603050405020304" pitchFamily="18" charset="0"/>
              </a:rPr>
              <a:t>Identificarea oportunităților și partenerilor pentru elaborarea proiectelor internaționale și participarea la programul ”Orizont </a:t>
            </a:r>
            <a:r>
              <a:rPr lang="ro-RO" sz="1800" dirty="0">
                <a:solidFill>
                  <a:schemeClr val="tx1"/>
                </a:solidFill>
                <a:latin typeface="Times New Roman" panose="02020603050405020304" pitchFamily="18" charset="0"/>
                <a:cs typeface="Times New Roman" panose="02020603050405020304" pitchFamily="18" charset="0"/>
              </a:rPr>
              <a:t>2020</a:t>
            </a:r>
            <a:r>
              <a:rPr lang="ro-RO" sz="1800" dirty="0" smtClean="0">
                <a:solidFill>
                  <a:schemeClr val="tx1"/>
                </a:solidFill>
                <a:latin typeface="Times New Roman" panose="02020603050405020304" pitchFamily="18" charset="0"/>
                <a:cs typeface="Times New Roman" panose="02020603050405020304" pitchFamily="18" charset="0"/>
              </a:rPr>
              <a:t>”. </a:t>
            </a:r>
            <a:endParaRPr lang="ro-RO" sz="800" dirty="0">
              <a:solidFill>
                <a:schemeClr val="tx1"/>
              </a:solidFill>
              <a:latin typeface="Times New Roman" panose="02020603050405020304" pitchFamily="18" charset="0"/>
              <a:cs typeface="Times New Roman" panose="02020603050405020304" pitchFamily="18" charset="0"/>
            </a:endParaRPr>
          </a:p>
          <a:p>
            <a:pPr marL="342900" lvl="0" indent="-161925" algn="just">
              <a:buFont typeface="Arial" panose="020B0604020202020204" pitchFamily="34" charset="0"/>
              <a:buChar char="•"/>
            </a:pPr>
            <a:r>
              <a:rPr lang="ro-RO" sz="1800" dirty="0" smtClean="0">
                <a:solidFill>
                  <a:schemeClr val="tx1"/>
                </a:solidFill>
                <a:latin typeface="Times New Roman" panose="02020603050405020304" pitchFamily="18" charset="0"/>
                <a:cs typeface="Times New Roman" panose="02020603050405020304" pitchFamily="18" charset="0"/>
              </a:rPr>
              <a:t>Atragerea tinerilor </a:t>
            </a:r>
            <a:r>
              <a:rPr lang="ro-RO" sz="1800" dirty="0">
                <a:solidFill>
                  <a:schemeClr val="tx1"/>
                </a:solidFill>
                <a:latin typeface="Times New Roman" panose="02020603050405020304" pitchFamily="18" charset="0"/>
                <a:cs typeface="Times New Roman" panose="02020603050405020304" pitchFamily="18" charset="0"/>
              </a:rPr>
              <a:t>specialiști prin includerea lor în munca de cercetare din cadrul </a:t>
            </a:r>
            <a:r>
              <a:rPr lang="ro-RO" sz="1800" dirty="0" smtClean="0">
                <a:solidFill>
                  <a:schemeClr val="tx1"/>
                </a:solidFill>
                <a:latin typeface="Times New Roman" panose="02020603050405020304" pitchFamily="18" charset="0"/>
                <a:cs typeface="Times New Roman" panose="02020603050405020304" pitchFamily="18" charset="0"/>
              </a:rPr>
              <a:t>Institutului.</a:t>
            </a:r>
          </a:p>
          <a:p>
            <a:pPr marL="342900" lvl="0" indent="-161925" algn="just">
              <a:buFont typeface="Arial" panose="020B0604020202020204" pitchFamily="34" charset="0"/>
              <a:buChar char="•"/>
            </a:pPr>
            <a:r>
              <a:rPr lang="ro-RO" sz="1800" dirty="0" smtClean="0">
                <a:solidFill>
                  <a:schemeClr val="tx1"/>
                </a:solidFill>
                <a:latin typeface="Times New Roman" panose="02020603050405020304" pitchFamily="18" charset="0"/>
                <a:cs typeface="Times New Roman" panose="02020603050405020304" pitchFamily="18" charset="0"/>
              </a:rPr>
              <a:t>Sporirea prestației ICJP pe plan național și internațional.</a:t>
            </a:r>
            <a:endParaRPr lang="ro-RO" sz="1800" dirty="0">
              <a:solidFill>
                <a:schemeClr val="tx1"/>
              </a:solidFill>
              <a:latin typeface="Times New Roman" panose="02020603050405020304" pitchFamily="18" charset="0"/>
              <a:cs typeface="Times New Roman" panose="02020603050405020304" pitchFamily="18" charset="0"/>
            </a:endParaRP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0177" y="4077072"/>
            <a:ext cx="3025597"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9841" y="1268760"/>
            <a:ext cx="3096344" cy="2113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9445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683568" y="274638"/>
            <a:ext cx="8003232" cy="5746650"/>
          </a:xfrm>
        </p:spPr>
        <p:txBody>
          <a:bodyPr>
            <a:normAutofit fontScale="90000"/>
          </a:bodyPr>
          <a:lstStyle/>
          <a:p>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ro-RO" sz="4900" b="1" dirty="0" smtClean="0">
                <a:latin typeface="Times New Roman" panose="02020603050405020304" pitchFamily="18" charset="0"/>
                <a:cs typeface="Times New Roman" panose="02020603050405020304" pitchFamily="18" charset="0"/>
              </a:rPr>
              <a:t>Vă mulțumim pentru atenție!</a:t>
            </a:r>
            <a:br>
              <a:rPr lang="ro-RO" sz="4900" b="1" dirty="0" smtClean="0">
                <a:latin typeface="Times New Roman" panose="02020603050405020304" pitchFamily="18" charset="0"/>
                <a:cs typeface="Times New Roman" panose="02020603050405020304" pitchFamily="18" charset="0"/>
              </a:rPr>
            </a:br>
            <a:r>
              <a:rPr lang="ro-RO" b="1" dirty="0" smtClean="0">
                <a:latin typeface="Times New Roman" panose="02020603050405020304" pitchFamily="18" charset="0"/>
                <a:cs typeface="Times New Roman" panose="02020603050405020304" pitchFamily="18" charset="0"/>
              </a:rPr>
              <a:t/>
            </a:r>
            <a:br>
              <a:rPr lang="ro-RO" b="1" dirty="0" smtClean="0">
                <a:latin typeface="Times New Roman" panose="02020603050405020304" pitchFamily="18" charset="0"/>
                <a:cs typeface="Times New Roman" panose="02020603050405020304" pitchFamily="18" charset="0"/>
              </a:rPr>
            </a:br>
            <a:r>
              <a:rPr lang="ro-RO" b="1" dirty="0">
                <a:latin typeface="Times New Roman" panose="02020603050405020304" pitchFamily="18" charset="0"/>
                <a:cs typeface="Times New Roman" panose="02020603050405020304" pitchFamily="18" charset="0"/>
              </a:rPr>
              <a:t/>
            </a:r>
            <a:br>
              <a:rPr lang="ro-RO" b="1" dirty="0">
                <a:latin typeface="Times New Roman" panose="02020603050405020304" pitchFamily="18" charset="0"/>
                <a:cs typeface="Times New Roman" panose="02020603050405020304" pitchFamily="18" charset="0"/>
              </a:rPr>
            </a:br>
            <a:r>
              <a:rPr lang="ro-RO" b="1" dirty="0" smtClean="0">
                <a:latin typeface="Times New Roman" panose="02020603050405020304" pitchFamily="18" charset="0"/>
                <a:cs typeface="Times New Roman" panose="02020603050405020304" pitchFamily="18" charset="0"/>
              </a:rPr>
              <a:t/>
            </a:r>
            <a:br>
              <a:rPr lang="ro-RO" b="1" dirty="0" smtClean="0">
                <a:latin typeface="Times New Roman" panose="02020603050405020304" pitchFamily="18" charset="0"/>
                <a:cs typeface="Times New Roman" panose="02020603050405020304" pitchFamily="18" charset="0"/>
              </a:rPr>
            </a:br>
            <a:r>
              <a:rPr lang="ro-RO" b="1" dirty="0">
                <a:latin typeface="Times New Roman" panose="02020603050405020304" pitchFamily="18" charset="0"/>
                <a:cs typeface="Times New Roman" panose="02020603050405020304" pitchFamily="18" charset="0"/>
              </a:rPr>
              <a:t/>
            </a:r>
            <a:br>
              <a:rPr lang="ro-RO" b="1" dirty="0">
                <a:latin typeface="Times New Roman" panose="02020603050405020304" pitchFamily="18" charset="0"/>
                <a:cs typeface="Times New Roman" panose="02020603050405020304" pitchFamily="18" charset="0"/>
              </a:rPr>
            </a:br>
            <a:r>
              <a:rPr lang="ro-RO" b="1" dirty="0" smtClean="0">
                <a:latin typeface="Times New Roman" panose="02020603050405020304" pitchFamily="18" charset="0"/>
                <a:cs typeface="Times New Roman" panose="02020603050405020304" pitchFamily="18" charset="0"/>
              </a:rPr>
              <a:t/>
            </a:r>
            <a:br>
              <a:rPr lang="ro-RO" b="1" dirty="0" smtClean="0">
                <a:latin typeface="Times New Roman" panose="02020603050405020304" pitchFamily="18" charset="0"/>
                <a:cs typeface="Times New Roman" panose="02020603050405020304" pitchFamily="18" charset="0"/>
              </a:rPr>
            </a:br>
            <a:r>
              <a:rPr lang="ro-RO" b="1" dirty="0">
                <a:latin typeface="Times New Roman" panose="02020603050405020304" pitchFamily="18" charset="0"/>
                <a:cs typeface="Times New Roman" panose="02020603050405020304" pitchFamily="18" charset="0"/>
              </a:rPr>
              <a:t/>
            </a:r>
            <a:br>
              <a:rPr lang="ro-RO" b="1" dirty="0">
                <a:latin typeface="Times New Roman" panose="02020603050405020304" pitchFamily="18" charset="0"/>
                <a:cs typeface="Times New Roman" panose="02020603050405020304" pitchFamily="18" charset="0"/>
              </a:rPr>
            </a:br>
            <a:endParaRPr lang="ro-RO" b="1" dirty="0">
              <a:latin typeface="Times New Roman" panose="02020603050405020304" pitchFamily="18" charset="0"/>
              <a:cs typeface="Times New Roman" panose="02020603050405020304" pitchFamily="18"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16632"/>
            <a:ext cx="7272808" cy="4848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08875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8766368" cy="1905000"/>
          </a:xfrm>
        </p:spPr>
        <p:txBody>
          <a:bodyPr>
            <a:noAutofit/>
          </a:bodyPr>
          <a:lstStyle/>
          <a:p>
            <a:r>
              <a:rPr lang="ro-RO" sz="2800" b="1" dirty="0">
                <a:latin typeface="Times New Roman" pitchFamily="18" charset="0"/>
                <a:cs typeface="Times New Roman" pitchFamily="18" charset="0"/>
              </a:rPr>
              <a:t>Proiecte din sfera ştiinţei şi inovării investigate pe parcursul anului </a:t>
            </a:r>
            <a:r>
              <a:rPr lang="ro-RO" sz="2800" b="1" dirty="0" smtClean="0">
                <a:latin typeface="Times New Roman" pitchFamily="18" charset="0"/>
                <a:cs typeface="Times New Roman" pitchFamily="18" charset="0"/>
              </a:rPr>
              <a:t>2017  (5)</a:t>
            </a:r>
            <a:r>
              <a:rPr lang="ro-RO" sz="800" b="1" dirty="0">
                <a:latin typeface="Times New Roman" pitchFamily="18" charset="0"/>
                <a:cs typeface="Times New Roman" pitchFamily="18" charset="0"/>
              </a:rPr>
              <a:t/>
            </a:r>
            <a:br>
              <a:rPr lang="ro-RO" sz="800" b="1" dirty="0">
                <a:latin typeface="Times New Roman" pitchFamily="18" charset="0"/>
                <a:cs typeface="Times New Roman" pitchFamily="18" charset="0"/>
              </a:rPr>
            </a:br>
            <a:r>
              <a:rPr lang="ro-RO" sz="800" b="1" dirty="0">
                <a:latin typeface="Times New Roman" pitchFamily="18" charset="0"/>
                <a:cs typeface="Times New Roman" pitchFamily="18" charset="0"/>
              </a:rPr>
              <a:t/>
            </a:r>
            <a:br>
              <a:rPr lang="ro-RO" sz="800" b="1" dirty="0">
                <a:latin typeface="Times New Roman" pitchFamily="18" charset="0"/>
                <a:cs typeface="Times New Roman" pitchFamily="18" charset="0"/>
              </a:rPr>
            </a:br>
            <a:r>
              <a:rPr lang="x-none" sz="2400" b="1" dirty="0">
                <a:latin typeface="Times New Roman" pitchFamily="18" charset="0"/>
                <a:cs typeface="Times New Roman" pitchFamily="18" charset="0"/>
              </a:rPr>
              <a:t>Proiecte de cercetare fundamentale – 4</a:t>
            </a:r>
            <a:r>
              <a:rPr lang="x-none" sz="2400" b="1" dirty="0" smtClean="0">
                <a:latin typeface="Times New Roman" pitchFamily="18" charset="0"/>
                <a:cs typeface="Times New Roman" pitchFamily="18" charset="0"/>
              </a:rPr>
              <a:t>:</a:t>
            </a:r>
            <a:endParaRPr lang="en-US" sz="2400" b="1" dirty="0">
              <a:solidFill>
                <a:schemeClr val="tx1"/>
              </a:solidFill>
              <a:effectLst/>
              <a:latin typeface="Times New Roman" pitchFamily="18" charset="0"/>
              <a:cs typeface="Times New Roman" pitchFamily="18" charset="0"/>
            </a:endParaRPr>
          </a:p>
        </p:txBody>
      </p:sp>
      <p:sp>
        <p:nvSpPr>
          <p:cNvPr id="5" name="Content Placeholder 2"/>
          <p:cNvSpPr>
            <a:spLocks noGrp="1"/>
          </p:cNvSpPr>
          <p:nvPr>
            <p:ph idx="1"/>
          </p:nvPr>
        </p:nvSpPr>
        <p:spPr>
          <a:xfrm>
            <a:off x="142844" y="1700808"/>
            <a:ext cx="8858312" cy="5040560"/>
          </a:xfrm>
        </p:spPr>
        <p:txBody>
          <a:bodyPr numCol="2">
            <a:noAutofit/>
          </a:bodyPr>
          <a:lstStyle/>
          <a:p>
            <a:pPr>
              <a:buNone/>
            </a:pPr>
            <a:r>
              <a:rPr lang="en-US" sz="300" dirty="0" smtClean="0">
                <a:latin typeface="Times New Roman" pitchFamily="18" charset="0"/>
                <a:cs typeface="Times New Roman" pitchFamily="18" charset="0"/>
              </a:rPr>
              <a:t>	</a:t>
            </a:r>
            <a:endParaRPr lang="x-none" sz="300" dirty="0" smtClean="0">
              <a:solidFill>
                <a:schemeClr val="tx2">
                  <a:lumMod val="75000"/>
                </a:schemeClr>
              </a:solidFill>
              <a:latin typeface="Times New Roman" pitchFamily="18" charset="0"/>
              <a:cs typeface="Times New Roman" pitchFamily="18" charset="0"/>
            </a:endParaRPr>
          </a:p>
          <a:p>
            <a:pPr marL="0" indent="0" algn="just" fontAlgn="base">
              <a:buNone/>
            </a:pPr>
            <a:r>
              <a:rPr lang="ro-RO" sz="1600" dirty="0" smtClean="0">
                <a:latin typeface="Times New Roman" panose="02020603050405020304" pitchFamily="18" charset="0"/>
                <a:cs typeface="Times New Roman" panose="02020603050405020304" pitchFamily="18" charset="0"/>
              </a:rPr>
              <a:t>1) </a:t>
            </a:r>
            <a:r>
              <a:rPr lang="vi-VN" sz="1600" dirty="0" smtClean="0">
                <a:latin typeface="Times New Roman" panose="02020603050405020304" pitchFamily="18" charset="0"/>
                <a:cs typeface="Times New Roman" panose="02020603050405020304" pitchFamily="18" charset="0"/>
              </a:rPr>
              <a:t>15.817.06.12F </a:t>
            </a:r>
            <a:r>
              <a:rPr lang="vi-VN" sz="1600" dirty="0">
                <a:latin typeface="Times New Roman" panose="02020603050405020304" pitchFamily="18" charset="0"/>
                <a:cs typeface="Times New Roman" panose="02020603050405020304" pitchFamily="18" charset="0"/>
              </a:rPr>
              <a:t>- </a:t>
            </a:r>
            <a:r>
              <a:rPr lang="vi-VN" sz="1600" b="1" i="1" dirty="0">
                <a:latin typeface="Times New Roman" panose="02020603050405020304" pitchFamily="18" charset="0"/>
                <a:cs typeface="Times New Roman" panose="02020603050405020304" pitchFamily="18" charset="0"/>
              </a:rPr>
              <a:t>Dezvoltarea cadrului juridic al RM în contextul necesităţilor de securitate  şi asigurare a parcursului european</a:t>
            </a:r>
            <a:r>
              <a:rPr lang="en-US" sz="1600" b="1" i="1" dirty="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(2015–2018. Director: dr. hab., prof. </a:t>
            </a:r>
            <a:r>
              <a:rPr lang="en-US" sz="1600" dirty="0" err="1">
                <a:latin typeface="Times New Roman" panose="02020603050405020304" pitchFamily="18" charset="0"/>
                <a:cs typeface="Times New Roman" panose="02020603050405020304" pitchFamily="18" charset="0"/>
              </a:rPr>
              <a:t>univ.</a:t>
            </a:r>
            <a:r>
              <a:rPr lang="en-US" sz="1600" dirty="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V. </a:t>
            </a:r>
            <a:r>
              <a:rPr lang="ro-RO" sz="1600" dirty="0" err="1">
                <a:latin typeface="Times New Roman" panose="02020603050405020304" pitchFamily="18" charset="0"/>
                <a:cs typeface="Times New Roman" panose="02020603050405020304" pitchFamily="18" charset="0"/>
              </a:rPr>
              <a:t>Cușnir</a:t>
            </a:r>
            <a:r>
              <a:rPr lang="ro-RO" sz="1600" dirty="0">
                <a:latin typeface="Times New Roman" panose="02020603050405020304" pitchFamily="18" charset="0"/>
                <a:cs typeface="Times New Roman" panose="02020603050405020304" pitchFamily="18" charset="0"/>
              </a:rPr>
              <a:t>)</a:t>
            </a:r>
            <a:r>
              <a:rPr lang="vi-VN" sz="1600" dirty="0">
                <a:latin typeface="Times New Roman" panose="02020603050405020304" pitchFamily="18" charset="0"/>
                <a:cs typeface="Times New Roman" panose="02020603050405020304" pitchFamily="18" charset="0"/>
              </a:rPr>
              <a:t>.</a:t>
            </a:r>
            <a:endParaRPr lang="ro-RO" sz="1600" dirty="0" smtClean="0">
              <a:latin typeface="Times New Roman" panose="02020603050405020304" pitchFamily="18" charset="0"/>
              <a:cs typeface="Times New Roman" panose="02020603050405020304" pitchFamily="18" charset="0"/>
            </a:endParaRPr>
          </a:p>
          <a:p>
            <a:pPr marL="0" indent="0" algn="just" fontAlgn="base">
              <a:buNone/>
            </a:pPr>
            <a:r>
              <a:rPr lang="vi-VN" sz="1600" dirty="0" smtClean="0">
                <a:latin typeface="Times New Roman" panose="02020603050405020304" pitchFamily="18" charset="0"/>
                <a:cs typeface="Times New Roman" panose="02020603050405020304" pitchFamily="18" charset="0"/>
              </a:rPr>
              <a:t>2) 15.817.06.11F - </a:t>
            </a:r>
            <a:r>
              <a:rPr lang="vi-VN" sz="1600" b="1" i="1" dirty="0" smtClean="0">
                <a:latin typeface="Times New Roman" panose="02020603050405020304" pitchFamily="18" charset="0"/>
                <a:cs typeface="Times New Roman" panose="02020603050405020304" pitchFamily="18" charset="0"/>
              </a:rPr>
              <a:t>Modernizarea social-politică a Republicii Moldova în contextul extinderii procesului integraționist european</a:t>
            </a:r>
            <a:r>
              <a:rPr lang="ro-RO" sz="1600" b="1" i="1" dirty="0" smtClean="0">
                <a:latin typeface="Times New Roman" panose="02020603050405020304" pitchFamily="18" charset="0"/>
                <a:cs typeface="Times New Roman" panose="02020603050405020304" pitchFamily="18" charset="0"/>
              </a:rPr>
              <a:t> </a:t>
            </a:r>
            <a:r>
              <a:rPr lang="ro-RO" sz="1600" dirty="0" smtClean="0">
                <a:latin typeface="Times New Roman" panose="02020603050405020304" pitchFamily="18" charset="0"/>
                <a:cs typeface="Times New Roman" panose="02020603050405020304" pitchFamily="18" charset="0"/>
              </a:rPr>
              <a:t>(2015–2018. Director : dr. hab., prof. </a:t>
            </a:r>
            <a:r>
              <a:rPr lang="ro-RO" sz="1600" dirty="0" err="1" smtClean="0">
                <a:latin typeface="Times New Roman" panose="02020603050405020304" pitchFamily="18" charset="0"/>
                <a:cs typeface="Times New Roman" panose="02020603050405020304" pitchFamily="18" charset="0"/>
              </a:rPr>
              <a:t>cerc.V</a:t>
            </a:r>
            <a:r>
              <a:rPr lang="ro-RO" sz="1600" dirty="0" smtClean="0">
                <a:latin typeface="Times New Roman" panose="02020603050405020304" pitchFamily="18" charset="0"/>
                <a:cs typeface="Times New Roman" panose="02020603050405020304" pitchFamily="18" charset="0"/>
              </a:rPr>
              <a:t>. Juc)</a:t>
            </a:r>
            <a:r>
              <a:rPr lang="vi-VN" sz="1600" dirty="0" smtClean="0">
                <a:latin typeface="Times New Roman" panose="02020603050405020304" pitchFamily="18" charset="0"/>
                <a:cs typeface="Times New Roman" panose="02020603050405020304" pitchFamily="18" charset="0"/>
              </a:rPr>
              <a:t>.</a:t>
            </a:r>
            <a:endParaRPr lang="ro-RO" sz="1600" dirty="0" smtClean="0">
              <a:latin typeface="Times New Roman" panose="02020603050405020304" pitchFamily="18" charset="0"/>
              <a:cs typeface="Times New Roman" panose="02020603050405020304" pitchFamily="18" charset="0"/>
            </a:endParaRPr>
          </a:p>
          <a:p>
            <a:pPr marL="0" indent="0" algn="just" fontAlgn="base">
              <a:buNone/>
            </a:pPr>
            <a:r>
              <a:rPr lang="vi-VN" sz="1600" dirty="0">
                <a:latin typeface="Times New Roman" panose="02020603050405020304" pitchFamily="18" charset="0"/>
                <a:cs typeface="Times New Roman" panose="02020603050405020304" pitchFamily="18" charset="0"/>
              </a:rPr>
              <a:t>3) 15.817.06.13F - </a:t>
            </a:r>
            <a:r>
              <a:rPr lang="vi-VN" sz="1600" b="1" i="1" dirty="0">
                <a:latin typeface="Times New Roman" panose="02020603050405020304" pitchFamily="18" charset="0"/>
                <a:cs typeface="Times New Roman" panose="02020603050405020304" pitchFamily="18" charset="0"/>
              </a:rPr>
              <a:t>Constituirea clasei mijlocii în condiţiile transformării societăţii şi asocierii Republicii Moldova la Uniunea Europeană</a:t>
            </a:r>
            <a:r>
              <a:rPr lang="ro-RO" sz="1600" b="1" i="1" dirty="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(2015-2018. Director: dr. V. Mocanu)</a:t>
            </a:r>
            <a:r>
              <a:rPr lang="vi-VN" sz="1600" dirty="0" smtClean="0">
                <a:latin typeface="Times New Roman" panose="02020603050405020304" pitchFamily="18" charset="0"/>
                <a:cs typeface="Times New Roman" panose="02020603050405020304" pitchFamily="18" charset="0"/>
              </a:rPr>
              <a:t>.</a:t>
            </a:r>
            <a:endParaRPr lang="ro-RO" sz="1600" dirty="0" smtClean="0">
              <a:latin typeface="Times New Roman" panose="02020603050405020304" pitchFamily="18" charset="0"/>
              <a:cs typeface="Times New Roman" panose="02020603050405020304" pitchFamily="18" charset="0"/>
            </a:endParaRPr>
          </a:p>
          <a:p>
            <a:pPr marL="0" indent="0" algn="just" fontAlgn="base">
              <a:buNone/>
            </a:pPr>
            <a:r>
              <a:rPr lang="vi-VN" sz="1600" dirty="0">
                <a:latin typeface="Times New Roman" panose="02020603050405020304" pitchFamily="18" charset="0"/>
                <a:cs typeface="Times New Roman" panose="02020603050405020304" pitchFamily="18" charset="0"/>
              </a:rPr>
              <a:t>4) 15.817.06.10F - </a:t>
            </a:r>
            <a:r>
              <a:rPr lang="vi-VN" sz="1600" b="1" i="1" dirty="0">
                <a:latin typeface="Times New Roman" panose="02020603050405020304" pitchFamily="18" charset="0"/>
                <a:cs typeface="Times New Roman" panose="02020603050405020304" pitchFamily="18" charset="0"/>
              </a:rPr>
              <a:t>Redimensionarea politicii externe şi interne a Republicii Moldova din perspectiva evoluţiei proceselor integraţioniste şi modificărilor geopolitice ale sistemului internaţional</a:t>
            </a:r>
            <a:r>
              <a:rPr lang="ro-RO" sz="1600" b="1" i="1" dirty="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(2015–2018. Director: prof. A. </a:t>
            </a:r>
            <a:r>
              <a:rPr lang="ro-RO" sz="1600" dirty="0" err="1">
                <a:latin typeface="Times New Roman" panose="02020603050405020304" pitchFamily="18" charset="0"/>
                <a:cs typeface="Times New Roman" panose="02020603050405020304" pitchFamily="18" charset="0"/>
              </a:rPr>
              <a:t>Burian</a:t>
            </a:r>
            <a:r>
              <a:rPr lang="ro-RO" sz="1600" dirty="0">
                <a:latin typeface="Times New Roman" panose="02020603050405020304" pitchFamily="18" charset="0"/>
                <a:cs typeface="Times New Roman" panose="02020603050405020304" pitchFamily="18" charset="0"/>
              </a:rPr>
              <a:t>)</a:t>
            </a:r>
            <a:r>
              <a:rPr lang="vi-VN" sz="1600" dirty="0" smtClean="0">
                <a:latin typeface="Times New Roman" panose="02020603050405020304" pitchFamily="18" charset="0"/>
                <a:cs typeface="Times New Roman" panose="02020603050405020304" pitchFamily="18" charset="0"/>
              </a:rPr>
              <a:t>.</a:t>
            </a:r>
            <a:endParaRPr lang="ro-RO" sz="1600" dirty="0" smtClean="0">
              <a:latin typeface="Times New Roman" panose="02020603050405020304" pitchFamily="18" charset="0"/>
              <a:cs typeface="Times New Roman" panose="02020603050405020304" pitchFamily="18" charset="0"/>
            </a:endParaRPr>
          </a:p>
          <a:p>
            <a:pPr marL="180975" indent="0" algn="just" fontAlgn="base">
              <a:buNone/>
            </a:pPr>
            <a:endParaRPr lang="ro-RO" sz="1600" dirty="0" smtClean="0">
              <a:latin typeface="Times New Roman" panose="02020603050405020304" pitchFamily="18" charset="0"/>
              <a:cs typeface="Times New Roman" panose="02020603050405020304" pitchFamily="18" charset="0"/>
            </a:endParaRPr>
          </a:p>
          <a:p>
            <a:pPr marL="180975" indent="0" algn="just" fontAlgn="base">
              <a:buNone/>
            </a:pPr>
            <a:endParaRPr lang="x-none" sz="800" b="1" dirty="0" smtClean="0">
              <a:latin typeface="Times New Roman" pitchFamily="18" charset="0"/>
              <a:cs typeface="Times New Roman" pitchFamily="18" charset="0"/>
            </a:endParaRPr>
          </a:p>
          <a:p>
            <a:pPr marL="180975" indent="0" algn="just" fontAlgn="base">
              <a:buNone/>
            </a:pPr>
            <a:r>
              <a:rPr lang="x-none" sz="1600" b="1" dirty="0" smtClean="0">
                <a:latin typeface="Times New Roman" pitchFamily="18" charset="0"/>
                <a:cs typeface="Times New Roman" pitchFamily="18" charset="0"/>
              </a:rPr>
              <a:t>Proiect </a:t>
            </a:r>
            <a:r>
              <a:rPr lang="en-US" sz="1600" b="1" dirty="0" err="1" smtClean="0">
                <a:latin typeface="Times New Roman" pitchFamily="18" charset="0"/>
                <a:cs typeface="Times New Roman" pitchFamily="18" charset="0"/>
              </a:rPr>
              <a:t>interna</a:t>
            </a:r>
            <a:r>
              <a:rPr lang="ro-RO" sz="1600" b="1" dirty="0" err="1" smtClean="0">
                <a:latin typeface="Times New Roman" pitchFamily="18" charset="0"/>
                <a:cs typeface="Times New Roman" pitchFamily="18" charset="0"/>
              </a:rPr>
              <a:t>țional</a:t>
            </a:r>
            <a:r>
              <a:rPr lang="ro-RO" sz="1600" b="1" dirty="0" smtClean="0">
                <a:latin typeface="Times New Roman" pitchFamily="18" charset="0"/>
                <a:cs typeface="Times New Roman" pitchFamily="18" charset="0"/>
              </a:rPr>
              <a:t> </a:t>
            </a:r>
            <a:r>
              <a:rPr lang="x-none" sz="1600" b="1" dirty="0" smtClean="0">
                <a:latin typeface="Times New Roman" pitchFamily="18" charset="0"/>
                <a:cs typeface="Times New Roman" pitchFamily="18" charset="0"/>
              </a:rPr>
              <a:t>de cercetare:</a:t>
            </a:r>
          </a:p>
          <a:p>
            <a:pPr marL="180975" indent="0" algn="just" fontAlgn="base">
              <a:buNone/>
            </a:pPr>
            <a:r>
              <a:rPr lang="vi-VN" sz="1600" dirty="0">
                <a:latin typeface="Times New Roman" panose="02020603050405020304" pitchFamily="18" charset="0"/>
                <a:cs typeface="Times New Roman" panose="02020603050405020304" pitchFamily="18" charset="0"/>
              </a:rPr>
              <a:t>Proiect </a:t>
            </a:r>
            <a:r>
              <a:rPr lang="ro-RO" sz="1600" dirty="0" smtClean="0">
                <a:latin typeface="Times New Roman" panose="02020603050405020304" pitchFamily="18" charset="0"/>
                <a:cs typeface="Times New Roman" panose="02020603050405020304" pitchFamily="18" charset="0"/>
              </a:rPr>
              <a:t>bilateral</a:t>
            </a:r>
            <a:r>
              <a:rPr lang="vi-VN" sz="1600" dirty="0" smtClean="0">
                <a:latin typeface="Times New Roman" panose="02020603050405020304" pitchFamily="18" charset="0"/>
                <a:cs typeface="Times New Roman" panose="02020603050405020304" pitchFamily="18" charset="0"/>
              </a:rPr>
              <a:t> </a:t>
            </a:r>
            <a:r>
              <a:rPr lang="vi-VN" sz="1600" dirty="0">
                <a:latin typeface="Times New Roman" panose="02020603050405020304" pitchFamily="18" charset="0"/>
                <a:cs typeface="Times New Roman" panose="02020603050405020304" pitchFamily="18" charset="0"/>
              </a:rPr>
              <a:t>(</a:t>
            </a:r>
            <a:r>
              <a:rPr lang="vi-VN" sz="1600" dirty="0" smtClean="0">
                <a:latin typeface="Times New Roman" panose="02020603050405020304" pitchFamily="18" charset="0"/>
                <a:cs typeface="Times New Roman" panose="02020603050405020304" pitchFamily="18" charset="0"/>
              </a:rPr>
              <a:t>Moldova</a:t>
            </a:r>
            <a:r>
              <a:rPr lang="ro-RO" sz="1600" dirty="0" smtClean="0">
                <a:latin typeface="Times New Roman" panose="02020603050405020304" pitchFamily="18" charset="0"/>
                <a:cs typeface="Times New Roman" panose="02020603050405020304" pitchFamily="18" charset="0"/>
              </a:rPr>
              <a:t> </a:t>
            </a:r>
            <a:r>
              <a:rPr lang="vi-VN" sz="1600" dirty="0" smtClean="0">
                <a:latin typeface="Times New Roman" panose="02020603050405020304" pitchFamily="18" charset="0"/>
                <a:cs typeface="Times New Roman" panose="02020603050405020304" pitchFamily="18" charset="0"/>
              </a:rPr>
              <a:t>-</a:t>
            </a:r>
            <a:r>
              <a:rPr lang="ro-RO" sz="1600" dirty="0" smtClean="0">
                <a:latin typeface="Times New Roman" panose="02020603050405020304" pitchFamily="18" charset="0"/>
                <a:cs typeface="Times New Roman" panose="02020603050405020304" pitchFamily="18" charset="0"/>
              </a:rPr>
              <a:t> </a:t>
            </a:r>
            <a:r>
              <a:rPr lang="vi-VN" sz="1600" dirty="0" smtClean="0">
                <a:latin typeface="Times New Roman" panose="02020603050405020304" pitchFamily="18" charset="0"/>
                <a:cs typeface="Times New Roman" panose="02020603050405020304" pitchFamily="18" charset="0"/>
              </a:rPr>
              <a:t>România</a:t>
            </a:r>
            <a:r>
              <a:rPr lang="vi-VN" sz="1600" dirty="0">
                <a:latin typeface="Times New Roman" panose="02020603050405020304" pitchFamily="18" charset="0"/>
                <a:cs typeface="Times New Roman" panose="02020603050405020304" pitchFamily="18" charset="0"/>
              </a:rPr>
              <a:t>) „</a:t>
            </a:r>
            <a:r>
              <a:rPr lang="vi-VN" sz="1600" b="1" i="1" dirty="0">
                <a:latin typeface="Times New Roman" panose="02020603050405020304" pitchFamily="18" charset="0"/>
                <a:cs typeface="Times New Roman" panose="02020603050405020304" pitchFamily="18" charset="0"/>
              </a:rPr>
              <a:t>Responsabilitatea socială a guvernanţei publice – componentă majoră a dezvoltării relaţiilor dintre România şi Republica Moldova</a:t>
            </a:r>
            <a:r>
              <a:rPr lang="vi-VN" sz="1600" dirty="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2016-2018</a:t>
            </a:r>
            <a:r>
              <a:rPr lang="ro-RO" sz="1600" dirty="0" smtClean="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Director: dr. hab., prof. </a:t>
            </a:r>
            <a:r>
              <a:rPr lang="en-US" sz="1600" dirty="0" err="1">
                <a:latin typeface="Times New Roman" panose="02020603050405020304" pitchFamily="18" charset="0"/>
                <a:cs typeface="Times New Roman" panose="02020603050405020304" pitchFamily="18" charset="0"/>
              </a:rPr>
              <a:t>univ.</a:t>
            </a:r>
            <a:r>
              <a:rPr lang="en-US" sz="1600" dirty="0">
                <a:latin typeface="Times New Roman" panose="02020603050405020304" pitchFamily="18" charset="0"/>
                <a:cs typeface="Times New Roman" panose="02020603050405020304" pitchFamily="18" charset="0"/>
              </a:rPr>
              <a:t> </a:t>
            </a:r>
            <a:r>
              <a:rPr lang="ro-RO" sz="1600" dirty="0">
                <a:latin typeface="Times New Roman" panose="02020603050405020304" pitchFamily="18" charset="0"/>
                <a:cs typeface="Times New Roman" panose="02020603050405020304" pitchFamily="18" charset="0"/>
              </a:rPr>
              <a:t>V. </a:t>
            </a:r>
            <a:r>
              <a:rPr lang="ro-RO" sz="1600" dirty="0" err="1">
                <a:latin typeface="Times New Roman" panose="02020603050405020304" pitchFamily="18" charset="0"/>
                <a:cs typeface="Times New Roman" panose="02020603050405020304" pitchFamily="18" charset="0"/>
              </a:rPr>
              <a:t>Cușnir</a:t>
            </a:r>
            <a:r>
              <a:rPr lang="en-US" sz="1600" dirty="0" smtClean="0">
                <a:latin typeface="Times New Roman" panose="02020603050405020304" pitchFamily="18" charset="0"/>
                <a:cs typeface="Times New Roman" panose="02020603050405020304" pitchFamily="18" charset="0"/>
              </a:rPr>
              <a:t>).</a:t>
            </a:r>
            <a:r>
              <a:rPr lang="x-none" sz="1600" b="1" dirty="0" smtClean="0">
                <a:latin typeface="Times New Roman" pitchFamily="18" charset="0"/>
                <a:cs typeface="Times New Roman" pitchFamily="18" charset="0"/>
              </a:rPr>
              <a:t> </a:t>
            </a:r>
            <a:endParaRPr lang="ro-RO" sz="1600" dirty="0">
              <a:latin typeface="Times New Roman" panose="02020603050405020304" pitchFamily="18" charset="0"/>
              <a:cs typeface="Times New Roman" panose="02020603050405020304" pitchFamily="18" charset="0"/>
            </a:endParaRPr>
          </a:p>
          <a:p>
            <a:pPr marL="0" indent="0" algn="just" fontAlgn="base">
              <a:buNone/>
            </a:pPr>
            <a:endParaRPr lang="ro-RO" sz="2100" dirty="0" smtClean="0">
              <a:latin typeface="Times New Roman" panose="02020603050405020304" pitchFamily="18" charset="0"/>
              <a:cs typeface="Times New Roman" panose="02020603050405020304" pitchFamily="18" charset="0"/>
            </a:endParaRPr>
          </a:p>
          <a:p>
            <a:pPr marL="180975" indent="0" algn="just" fontAlgn="base">
              <a:buNone/>
            </a:pPr>
            <a:endParaRPr lang="ro-RO" sz="1100" dirty="0" smtClean="0">
              <a:latin typeface="Times New Roman" panose="02020603050405020304" pitchFamily="18" charset="0"/>
              <a:cs typeface="Times New Roman" panose="02020603050405020304" pitchFamily="18" charset="0"/>
            </a:endParaRPr>
          </a:p>
        </p:txBody>
      </p:sp>
      <p:pic>
        <p:nvPicPr>
          <p:cNvPr id="6"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3717032"/>
            <a:ext cx="3096344" cy="2490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46141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8754176" cy="1484784"/>
          </a:xfrm>
        </p:spPr>
        <p:txBody>
          <a:bodyPr>
            <a:normAutofit/>
          </a:bodyPr>
          <a:lstStyle/>
          <a:p>
            <a:r>
              <a:rPr lang="ro-RO" sz="2800" b="1" dirty="0">
                <a:solidFill>
                  <a:schemeClr val="tx1"/>
                </a:solidFill>
                <a:effectLst/>
                <a:latin typeface="Times New Roman" pitchFamily="18" charset="0"/>
                <a:cs typeface="Times New Roman" pitchFamily="18" charset="0"/>
              </a:rPr>
              <a:t>Proiecte din sfera ştiinţei şi inovării investigate </a:t>
            </a:r>
            <a:r>
              <a:rPr lang="ro-RO" sz="2800" b="1" dirty="0" smtClean="0">
                <a:solidFill>
                  <a:schemeClr val="tx1"/>
                </a:solidFill>
                <a:effectLst/>
                <a:latin typeface="Times New Roman" pitchFamily="18" charset="0"/>
                <a:cs typeface="Times New Roman" pitchFamily="18" charset="0"/>
              </a:rPr>
              <a:t/>
            </a:r>
            <a:br>
              <a:rPr lang="ro-RO" sz="2800" b="1" dirty="0" smtClean="0">
                <a:solidFill>
                  <a:schemeClr val="tx1"/>
                </a:solidFill>
                <a:effectLst/>
                <a:latin typeface="Times New Roman" pitchFamily="18" charset="0"/>
                <a:cs typeface="Times New Roman" pitchFamily="18" charset="0"/>
              </a:rPr>
            </a:br>
            <a:r>
              <a:rPr lang="ro-RO" sz="2800" b="1" dirty="0" smtClean="0">
                <a:solidFill>
                  <a:schemeClr val="tx1"/>
                </a:solidFill>
                <a:effectLst/>
                <a:latin typeface="Times New Roman" pitchFamily="18" charset="0"/>
                <a:cs typeface="Times New Roman" pitchFamily="18" charset="0"/>
              </a:rPr>
              <a:t>în  201</a:t>
            </a:r>
            <a:r>
              <a:rPr lang="en-US" sz="2800" b="1" dirty="0" smtClean="0">
                <a:solidFill>
                  <a:schemeClr val="tx1"/>
                </a:solidFill>
                <a:effectLst/>
                <a:latin typeface="Times New Roman" pitchFamily="18" charset="0"/>
                <a:cs typeface="Times New Roman" pitchFamily="18" charset="0"/>
              </a:rPr>
              <a:t>3</a:t>
            </a:r>
            <a:r>
              <a:rPr lang="ro-RO" sz="2800" b="1" dirty="0" smtClean="0">
                <a:solidFill>
                  <a:schemeClr val="tx1"/>
                </a:solidFill>
                <a:effectLst/>
                <a:latin typeface="Times New Roman" pitchFamily="18" charset="0"/>
                <a:cs typeface="Times New Roman" pitchFamily="18" charset="0"/>
              </a:rPr>
              <a:t>-201</a:t>
            </a:r>
            <a:r>
              <a:rPr lang="ro-RO" sz="2800" b="1" dirty="0" smtClean="0">
                <a:latin typeface="Times New Roman" pitchFamily="18" charset="0"/>
                <a:cs typeface="Times New Roman" pitchFamily="18" charset="0"/>
              </a:rPr>
              <a:t>7</a:t>
            </a:r>
            <a:r>
              <a:rPr lang="ro-RO" sz="2800" b="1" dirty="0" smtClean="0">
                <a:solidFill>
                  <a:schemeClr val="tx1"/>
                </a:solidFill>
                <a:effectLst/>
                <a:latin typeface="Times New Roman" pitchFamily="18" charset="0"/>
                <a:cs typeface="Times New Roman" pitchFamily="18" charset="0"/>
              </a:rPr>
              <a:t>  în cadrul ICJP al AȘM</a:t>
            </a:r>
            <a:endParaRPr lang="en-US" sz="2400" b="1" dirty="0">
              <a:solidFill>
                <a:schemeClr val="tx1"/>
              </a:solidFill>
              <a:effectLst/>
            </a:endParaRPr>
          </a:p>
        </p:txBody>
      </p:sp>
      <p:sp>
        <p:nvSpPr>
          <p:cNvPr id="3" name="Content Placeholder 2"/>
          <p:cNvSpPr>
            <a:spLocks noGrp="1"/>
          </p:cNvSpPr>
          <p:nvPr>
            <p:ph idx="1"/>
          </p:nvPr>
        </p:nvSpPr>
        <p:spPr>
          <a:xfrm>
            <a:off x="179512" y="1412776"/>
            <a:ext cx="8754176" cy="5064224"/>
          </a:xfrm>
        </p:spPr>
        <p:txBody>
          <a:bodyPr>
            <a:normAutofit/>
          </a:bodyPr>
          <a:lstStyle/>
          <a:p>
            <a:pPr marL="82296" indent="0">
              <a:buNone/>
            </a:pPr>
            <a:endParaRPr lang="en-US" sz="1400" dirty="0" smtClean="0">
              <a:latin typeface="Times New Roman" pitchFamily="18" charset="0"/>
              <a:cs typeface="Times New Roman" pitchFamily="18" charset="0"/>
            </a:endParaRPr>
          </a:p>
          <a:p>
            <a:pPr marL="82296" indent="0">
              <a:buNone/>
            </a:pPr>
            <a:endParaRPr lang="en-US" sz="1400" dirty="0">
              <a:latin typeface="Times New Roman" pitchFamily="18" charset="0"/>
              <a:cs typeface="Times New Roman" pitchFamily="18" charset="0"/>
            </a:endParaRPr>
          </a:p>
          <a:p>
            <a:pPr marL="82296" indent="0">
              <a:buNone/>
            </a:pPr>
            <a:endParaRPr lang="en-US" sz="1400" dirty="0">
              <a:latin typeface="Times New Roman" pitchFamily="18" charset="0"/>
              <a:cs typeface="Times New Roman" pitchFamily="18" charset="0"/>
            </a:endParaRPr>
          </a:p>
        </p:txBody>
      </p:sp>
      <p:graphicFrame>
        <p:nvGraphicFramePr>
          <p:cNvPr id="4" name="Chart 3"/>
          <p:cNvGraphicFramePr/>
          <p:nvPr>
            <p:extLst>
              <p:ext uri="{D42A27DB-BD31-4B8C-83A1-F6EECF244321}">
                <p14:modId xmlns:p14="http://schemas.microsoft.com/office/powerpoint/2010/main" val="3391045079"/>
              </p:ext>
            </p:extLst>
          </p:nvPr>
        </p:nvGraphicFramePr>
        <p:xfrm>
          <a:off x="971600" y="1628800"/>
          <a:ext cx="7467600" cy="469505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82019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359898"/>
            <a:ext cx="8587680" cy="706902"/>
          </a:xfrm>
        </p:spPr>
        <p:txBody>
          <a:bodyPr>
            <a:normAutofit/>
          </a:bodyPr>
          <a:lstStyle/>
          <a:p>
            <a:r>
              <a:rPr lang="ro-RO" sz="3200" b="1" dirty="0">
                <a:solidFill>
                  <a:schemeClr val="tx1"/>
                </a:solidFill>
                <a:effectLst/>
                <a:latin typeface="Times New Roman" pitchFamily="18" charset="0"/>
                <a:cs typeface="Times New Roman" pitchFamily="18" charset="0"/>
              </a:rPr>
              <a:t>Principalele realizări științifice </a:t>
            </a:r>
            <a:r>
              <a:rPr lang="ro-RO" sz="3200" b="1" dirty="0" smtClean="0">
                <a:solidFill>
                  <a:schemeClr val="tx1"/>
                </a:solidFill>
                <a:effectLst/>
                <a:latin typeface="Times New Roman" pitchFamily="18" charset="0"/>
                <a:cs typeface="Times New Roman" pitchFamily="18" charset="0"/>
              </a:rPr>
              <a:t>în anul 201</a:t>
            </a:r>
            <a:r>
              <a:rPr lang="ro-RO" sz="3200" b="1" dirty="0">
                <a:latin typeface="Times New Roman" pitchFamily="18" charset="0"/>
                <a:cs typeface="Times New Roman" pitchFamily="18" charset="0"/>
              </a:rPr>
              <a:t>7</a:t>
            </a:r>
            <a:endParaRPr lang="en-US" sz="3200" b="1" dirty="0">
              <a:solidFill>
                <a:schemeClr val="tx1"/>
              </a:solidFill>
              <a:effectLst/>
              <a:latin typeface="Times New Roman" pitchFamily="18" charset="0"/>
              <a:cs typeface="Times New Roman" pitchFamily="18" charset="0"/>
            </a:endParaRPr>
          </a:p>
        </p:txBody>
      </p:sp>
      <p:sp>
        <p:nvSpPr>
          <p:cNvPr id="3" name="Subtitle 2"/>
          <p:cNvSpPr>
            <a:spLocks noGrp="1"/>
          </p:cNvSpPr>
          <p:nvPr>
            <p:ph type="subTitle" idx="1"/>
          </p:nvPr>
        </p:nvSpPr>
        <p:spPr>
          <a:xfrm>
            <a:off x="611560" y="1412776"/>
            <a:ext cx="8064896" cy="4835624"/>
          </a:xfrm>
        </p:spPr>
        <p:txBody>
          <a:bodyPr>
            <a:normAutofit lnSpcReduction="10000"/>
          </a:bodyPr>
          <a:lstStyle/>
          <a:p>
            <a:pPr algn="just"/>
            <a:r>
              <a:rPr lang="ro-RO" sz="2000" dirty="0">
                <a:latin typeface="Times New Roman" pitchFamily="18" charset="0"/>
                <a:cs typeface="Times New Roman" pitchFamily="18" charset="0"/>
              </a:rPr>
              <a:t>	</a:t>
            </a:r>
            <a:r>
              <a:rPr lang="ro-RO" sz="2200" dirty="0" smtClean="0">
                <a:solidFill>
                  <a:schemeClr val="tx1"/>
                </a:solidFill>
                <a:latin typeface="Times New Roman" pitchFamily="18" charset="0"/>
                <a:cs typeface="Times New Roman" pitchFamily="18" charset="0"/>
              </a:rPr>
              <a:t>Rezultatele investigațiilor efectuate au fost valorificate în lucrări științifice publicate și manifestările științifice organizate de către Institut.</a:t>
            </a:r>
          </a:p>
          <a:p>
            <a:pPr algn="just"/>
            <a:r>
              <a:rPr lang="ro-RO" sz="2200" dirty="0" smtClean="0">
                <a:solidFill>
                  <a:schemeClr val="tx1"/>
                </a:solidFill>
                <a:latin typeface="Times New Roman" pitchFamily="18" charset="0"/>
                <a:cs typeface="Times New Roman" pitchFamily="18" charset="0"/>
              </a:rPr>
              <a:t>	În anul 2017 de către cercetătorii Institutului au fost editate total </a:t>
            </a:r>
            <a:r>
              <a:rPr lang="ro-RO" sz="2200" b="1" dirty="0" smtClean="0">
                <a:solidFill>
                  <a:srgbClr val="FF0000"/>
                </a:solidFill>
                <a:latin typeface="Times New Roman" pitchFamily="18" charset="0"/>
                <a:cs typeface="Times New Roman" pitchFamily="18" charset="0"/>
              </a:rPr>
              <a:t>21</a:t>
            </a:r>
            <a:r>
              <a:rPr lang="en-US" sz="2200" b="1" dirty="0" smtClean="0">
                <a:solidFill>
                  <a:srgbClr val="FF0000"/>
                </a:solidFill>
                <a:latin typeface="Times New Roman" pitchFamily="18" charset="0"/>
                <a:cs typeface="Times New Roman" pitchFamily="18" charset="0"/>
              </a:rPr>
              <a:t>5</a:t>
            </a:r>
            <a:r>
              <a:rPr lang="ro-RO" sz="2200" b="1" dirty="0" smtClean="0">
                <a:solidFill>
                  <a:schemeClr val="tx1"/>
                </a:solidFill>
                <a:latin typeface="Times New Roman" pitchFamily="18" charset="0"/>
                <a:cs typeface="Times New Roman" pitchFamily="18" charset="0"/>
              </a:rPr>
              <a:t> </a:t>
            </a:r>
            <a:r>
              <a:rPr lang="ro-RO" sz="2200" dirty="0" smtClean="0">
                <a:solidFill>
                  <a:schemeClr val="tx1"/>
                </a:solidFill>
                <a:latin typeface="Times New Roman" pitchFamily="18" charset="0"/>
                <a:cs typeface="Times New Roman" pitchFamily="18" charset="0"/>
              </a:rPr>
              <a:t>lucrări științifice, inclusiv:</a:t>
            </a:r>
          </a:p>
          <a:p>
            <a:endParaRPr lang="ro-RO" sz="2000" dirty="0" smtClean="0">
              <a:solidFill>
                <a:schemeClr val="tx1"/>
              </a:solidFill>
              <a:latin typeface="Times New Roman" pitchFamily="18" charset="0"/>
              <a:cs typeface="Times New Roman" pitchFamily="18" charset="0"/>
            </a:endParaRP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Monografii, </a:t>
            </a:r>
            <a:r>
              <a:rPr lang="en-US" sz="2000" b="1" dirty="0" err="1" smtClean="0">
                <a:solidFill>
                  <a:schemeClr val="tx1"/>
                </a:solidFill>
                <a:latin typeface="Times New Roman" pitchFamily="18" charset="0"/>
                <a:cs typeface="Times New Roman" pitchFamily="18" charset="0"/>
              </a:rPr>
              <a:t>dic</a:t>
            </a:r>
            <a:r>
              <a:rPr lang="ro-RO" sz="2000" b="1" dirty="0" smtClean="0">
                <a:solidFill>
                  <a:schemeClr val="tx1"/>
                </a:solidFill>
                <a:latin typeface="Times New Roman" pitchFamily="18" charset="0"/>
                <a:cs typeface="Times New Roman" pitchFamily="18" charset="0"/>
              </a:rPr>
              <a:t>ț</a:t>
            </a:r>
            <a:r>
              <a:rPr lang="en-US" sz="2000" b="1" dirty="0" err="1" smtClean="0">
                <a:solidFill>
                  <a:schemeClr val="tx1"/>
                </a:solidFill>
                <a:latin typeface="Times New Roman" pitchFamily="18" charset="0"/>
                <a:cs typeface="Times New Roman" pitchFamily="18" charset="0"/>
              </a:rPr>
              <a:t>ionare</a:t>
            </a:r>
            <a:r>
              <a:rPr lang="en-US" sz="2000" b="1" dirty="0" smtClean="0">
                <a:solidFill>
                  <a:schemeClr val="tx1"/>
                </a:solidFill>
                <a:latin typeface="Times New Roman" pitchFamily="18" charset="0"/>
                <a:cs typeface="Times New Roman" pitchFamily="18" charset="0"/>
              </a:rPr>
              <a:t>, </a:t>
            </a:r>
            <a:r>
              <a:rPr lang="ro-RO" sz="2000" b="1" dirty="0" smtClean="0">
                <a:solidFill>
                  <a:schemeClr val="tx1"/>
                </a:solidFill>
                <a:latin typeface="Times New Roman" pitchFamily="18" charset="0"/>
                <a:cs typeface="Times New Roman" pitchFamily="18" charset="0"/>
              </a:rPr>
              <a:t>culegeri </a:t>
            </a:r>
            <a:r>
              <a:rPr lang="ro-RO" sz="2100" b="1" dirty="0" smtClean="0">
                <a:solidFill>
                  <a:schemeClr val="tx1"/>
                </a:solidFill>
                <a:latin typeface="Times New Roman" pitchFamily="18" charset="0"/>
                <a:cs typeface="Times New Roman" pitchFamily="18" charset="0"/>
              </a:rPr>
              <a:t>și </a:t>
            </a:r>
            <a:r>
              <a:rPr lang="ro-RO" sz="2100" b="1" dirty="0">
                <a:solidFill>
                  <a:schemeClr val="tx1"/>
                </a:solidFill>
                <a:latin typeface="Times New Roman" pitchFamily="18" charset="0"/>
                <a:cs typeface="Times New Roman" pitchFamily="18" charset="0"/>
              </a:rPr>
              <a:t>lucrări </a:t>
            </a:r>
            <a:r>
              <a:rPr lang="ro-RO" sz="2100" b="1" dirty="0" smtClean="0">
                <a:solidFill>
                  <a:schemeClr val="tx1"/>
                </a:solidFill>
                <a:latin typeface="Times New Roman" pitchFamily="18" charset="0"/>
                <a:cs typeface="Times New Roman" pitchFamily="18" charset="0"/>
              </a:rPr>
              <a:t>didactice </a:t>
            </a:r>
            <a:r>
              <a:rPr lang="ro-RO" sz="2100" b="1" dirty="0" smtClean="0">
                <a:latin typeface="Times New Roman" pitchFamily="18" charset="0"/>
                <a:cs typeface="Times New Roman" pitchFamily="18" charset="0"/>
              </a:rPr>
              <a:t>		</a:t>
            </a:r>
            <a:r>
              <a:rPr lang="ro-RO" sz="2000" b="1" dirty="0" smtClean="0">
                <a:solidFill>
                  <a:schemeClr val="tx1"/>
                </a:solidFill>
                <a:latin typeface="Times New Roman" pitchFamily="18" charset="0"/>
                <a:cs typeface="Times New Roman" pitchFamily="18" charset="0"/>
              </a:rPr>
              <a:t>– 27</a:t>
            </a: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Articole în reviste internaționale </a:t>
            </a:r>
            <a:r>
              <a:rPr lang="ro-RO" sz="2000" b="1" dirty="0">
                <a:solidFill>
                  <a:schemeClr val="tx1"/>
                </a:solidFill>
                <a:latin typeface="Times New Roman" pitchFamily="18" charset="0"/>
                <a:cs typeface="Times New Roman" pitchFamily="18" charset="0"/>
              </a:rPr>
              <a:t>și </a:t>
            </a:r>
            <a:r>
              <a:rPr lang="ro-RO" sz="2000" b="1" dirty="0" smtClean="0">
                <a:solidFill>
                  <a:schemeClr val="tx1"/>
                </a:solidFill>
                <a:latin typeface="Times New Roman" pitchFamily="18" charset="0"/>
                <a:cs typeface="Times New Roman" pitchFamily="18" charset="0"/>
              </a:rPr>
              <a:t>în </a:t>
            </a:r>
            <a:r>
              <a:rPr lang="ro-RO" sz="2000" b="1" dirty="0">
                <a:solidFill>
                  <a:schemeClr val="tx1"/>
                </a:solidFill>
                <a:latin typeface="Times New Roman" pitchFamily="18" charset="0"/>
                <a:cs typeface="Times New Roman" pitchFamily="18" charset="0"/>
              </a:rPr>
              <a:t>culegeri </a:t>
            </a:r>
            <a:r>
              <a:rPr lang="ro-RO" sz="2000" b="1" dirty="0" smtClean="0">
                <a:solidFill>
                  <a:schemeClr val="tx1"/>
                </a:solidFill>
                <a:latin typeface="Times New Roman" pitchFamily="18" charset="0"/>
                <a:cs typeface="Times New Roman" pitchFamily="18" charset="0"/>
              </a:rPr>
              <a:t>științifice</a:t>
            </a:r>
          </a:p>
          <a:p>
            <a:pPr marL="27432" algn="l"/>
            <a:r>
              <a:rPr lang="ro-RO" sz="2000" b="1" dirty="0">
                <a:solidFill>
                  <a:schemeClr val="tx1"/>
                </a:solidFill>
                <a:latin typeface="Times New Roman" pitchFamily="18" charset="0"/>
                <a:cs typeface="Times New Roman" pitchFamily="18" charset="0"/>
              </a:rPr>
              <a:t>	</a:t>
            </a:r>
            <a:r>
              <a:rPr lang="ro-RO" sz="2000" b="1" dirty="0" smtClean="0">
                <a:solidFill>
                  <a:schemeClr val="tx1"/>
                </a:solidFill>
                <a:latin typeface="Times New Roman" pitchFamily="18" charset="0"/>
                <a:cs typeface="Times New Roman" pitchFamily="18" charset="0"/>
              </a:rPr>
              <a:t>				editate </a:t>
            </a:r>
            <a:r>
              <a:rPr lang="ro-RO" sz="2000" b="1" dirty="0">
                <a:solidFill>
                  <a:schemeClr val="tx1"/>
                </a:solidFill>
                <a:latin typeface="Times New Roman" pitchFamily="18" charset="0"/>
                <a:cs typeface="Times New Roman" pitchFamily="18" charset="0"/>
              </a:rPr>
              <a:t>în străinătate</a:t>
            </a:r>
            <a:r>
              <a:rPr lang="ro-RO" sz="2000" b="1" dirty="0" smtClean="0">
                <a:solidFill>
                  <a:schemeClr val="tx1"/>
                </a:solidFill>
                <a:latin typeface="Times New Roman" pitchFamily="18" charset="0"/>
                <a:cs typeface="Times New Roman" pitchFamily="18" charset="0"/>
              </a:rPr>
              <a:t> 	– 3</a:t>
            </a:r>
            <a:r>
              <a:rPr lang="en-US" sz="2000" b="1" dirty="0" smtClean="0">
                <a:solidFill>
                  <a:schemeClr val="tx1"/>
                </a:solidFill>
                <a:latin typeface="Times New Roman" pitchFamily="18" charset="0"/>
                <a:cs typeface="Times New Roman" pitchFamily="18" charset="0"/>
              </a:rPr>
              <a:t>1</a:t>
            </a:r>
            <a:endParaRPr lang="ro-RO" sz="2000" b="1" dirty="0" smtClean="0">
              <a:solidFill>
                <a:schemeClr val="tx1"/>
              </a:solidFill>
              <a:latin typeface="Times New Roman" pitchFamily="18" charset="0"/>
              <a:cs typeface="Times New Roman" pitchFamily="18" charset="0"/>
            </a:endParaRP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Articole în reviste naționale, categoria B 			– 23</a:t>
            </a: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Articole în </a:t>
            </a:r>
            <a:r>
              <a:rPr lang="ro-RO" sz="2100" b="1" dirty="0" smtClean="0">
                <a:solidFill>
                  <a:schemeClr val="tx1"/>
                </a:solidFill>
                <a:latin typeface="Times New Roman" pitchFamily="18" charset="0"/>
                <a:cs typeface="Times New Roman" pitchFamily="18" charset="0"/>
              </a:rPr>
              <a:t>reviste naționale, categoria C			– 43</a:t>
            </a:r>
            <a:endParaRPr lang="ro-RO" sz="2100" b="1" dirty="0">
              <a:solidFill>
                <a:schemeClr val="tx1"/>
              </a:solidFill>
              <a:latin typeface="Times New Roman" pitchFamily="18" charset="0"/>
              <a:cs typeface="Times New Roman" pitchFamily="18" charset="0"/>
            </a:endParaRP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Articole în culegeri științifice naționale 			– 59</a:t>
            </a:r>
          </a:p>
          <a:p>
            <a:pPr marL="370332" indent="-342900" algn="l">
              <a:buFont typeface="Arial" pitchFamily="34" charset="0"/>
              <a:buChar char="•"/>
            </a:pPr>
            <a:r>
              <a:rPr lang="ro-RO" sz="2000" b="1" dirty="0" smtClean="0">
                <a:solidFill>
                  <a:schemeClr val="tx1"/>
                </a:solidFill>
                <a:latin typeface="Times New Roman" pitchFamily="18" charset="0"/>
                <a:cs typeface="Times New Roman" pitchFamily="18" charset="0"/>
              </a:rPr>
              <a:t>Teze </a:t>
            </a:r>
            <a:r>
              <a:rPr lang="ro-RO" sz="2000" b="1" dirty="0">
                <a:solidFill>
                  <a:schemeClr val="tx1"/>
                </a:solidFill>
                <a:latin typeface="Times New Roman" pitchFamily="18" charset="0"/>
                <a:cs typeface="Times New Roman" pitchFamily="18" charset="0"/>
              </a:rPr>
              <a:t>ştiinţifice editate în </a:t>
            </a:r>
            <a:r>
              <a:rPr lang="ro-RO" sz="2000" b="1" dirty="0" smtClean="0">
                <a:solidFill>
                  <a:schemeClr val="tx1"/>
                </a:solidFill>
                <a:latin typeface="Times New Roman" pitchFamily="18" charset="0"/>
                <a:cs typeface="Times New Roman" pitchFamily="18" charset="0"/>
              </a:rPr>
              <a:t>străinătate 				– 14</a:t>
            </a:r>
          </a:p>
          <a:p>
            <a:pPr marL="370332" indent="-342900" algn="l">
              <a:buFont typeface="Arial" pitchFamily="34" charset="0"/>
              <a:buChar char="•"/>
            </a:pPr>
            <a:r>
              <a:rPr lang="ro-RO" sz="2000" b="1" dirty="0">
                <a:solidFill>
                  <a:schemeClr val="tx1"/>
                </a:solidFill>
                <a:latin typeface="Times New Roman" pitchFamily="18" charset="0"/>
                <a:cs typeface="Times New Roman" pitchFamily="18" charset="0"/>
              </a:rPr>
              <a:t>Alte lucrări și teze </a:t>
            </a:r>
            <a:r>
              <a:rPr lang="ro-RO" sz="2000" b="1" dirty="0" smtClean="0">
                <a:solidFill>
                  <a:schemeClr val="tx1"/>
                </a:solidFill>
                <a:latin typeface="Times New Roman" pitchFamily="18" charset="0"/>
                <a:cs typeface="Times New Roman" pitchFamily="18" charset="0"/>
              </a:rPr>
              <a:t>editate </a:t>
            </a:r>
            <a:r>
              <a:rPr lang="ro-RO" sz="2000" b="1" dirty="0">
                <a:solidFill>
                  <a:schemeClr val="tx1"/>
                </a:solidFill>
                <a:latin typeface="Times New Roman" pitchFamily="18" charset="0"/>
                <a:cs typeface="Times New Roman" pitchFamily="18" charset="0"/>
              </a:rPr>
              <a:t>în R. </a:t>
            </a:r>
            <a:r>
              <a:rPr lang="ro-RO" sz="2000" b="1" dirty="0" smtClean="0">
                <a:solidFill>
                  <a:schemeClr val="tx1"/>
                </a:solidFill>
                <a:latin typeface="Times New Roman" pitchFamily="18" charset="0"/>
                <a:cs typeface="Times New Roman" pitchFamily="18" charset="0"/>
              </a:rPr>
              <a:t>Moldova </a:t>
            </a:r>
            <a:r>
              <a:rPr lang="ro-RO" sz="2000" b="1" dirty="0">
                <a:solidFill>
                  <a:schemeClr val="tx1"/>
                </a:solidFill>
                <a:latin typeface="Times New Roman" pitchFamily="18" charset="0"/>
                <a:cs typeface="Times New Roman" pitchFamily="18" charset="0"/>
              </a:rPr>
              <a:t>	</a:t>
            </a:r>
            <a:r>
              <a:rPr lang="ro-RO" sz="2000" b="1" dirty="0" smtClean="0">
                <a:solidFill>
                  <a:schemeClr val="tx1"/>
                </a:solidFill>
                <a:latin typeface="Times New Roman" pitchFamily="18" charset="0"/>
                <a:cs typeface="Times New Roman" pitchFamily="18" charset="0"/>
              </a:rPr>
              <a:t>		– 18</a:t>
            </a:r>
          </a:p>
          <a:p>
            <a:pPr marL="370332" indent="-342900">
              <a:buFont typeface="Arial" pitchFamily="34" charset="0"/>
              <a:buChar char="•"/>
            </a:pPr>
            <a:endParaRPr lang="ro-RO" sz="2000" b="1" dirty="0" smtClean="0">
              <a:latin typeface="Times New Roman" pitchFamily="18" charset="0"/>
              <a:cs typeface="Times New Roman" pitchFamily="18" charset="0"/>
            </a:endParaRPr>
          </a:p>
          <a:p>
            <a:endParaRPr lang="ro-RO" sz="2000" b="1" dirty="0" smtClean="0">
              <a:latin typeface="Times New Roman" pitchFamily="18" charset="0"/>
              <a:cs typeface="Times New Roman" pitchFamily="18" charset="0"/>
            </a:endParaRPr>
          </a:p>
          <a:p>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1973674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54176" cy="944562"/>
          </a:xfrm>
        </p:spPr>
        <p:txBody>
          <a:bodyPr>
            <a:noAutofit/>
          </a:bodyPr>
          <a:lstStyle/>
          <a:p>
            <a:r>
              <a:rPr lang="ro-RO" sz="3200" b="1" dirty="0" smtClean="0">
                <a:solidFill>
                  <a:schemeClr val="tx1"/>
                </a:solidFill>
                <a:effectLst/>
                <a:latin typeface="Times New Roman" pitchFamily="18" charset="0"/>
                <a:cs typeface="Times New Roman" pitchFamily="18" charset="0"/>
              </a:rPr>
              <a:t>Monografii, culegeri, dicționare, manuale și studii ale </a:t>
            </a:r>
            <a:r>
              <a:rPr lang="ro-RO" sz="3200" b="1" dirty="0">
                <a:latin typeface="Times New Roman" pitchFamily="18" charset="0"/>
                <a:cs typeface="Times New Roman" pitchFamily="18" charset="0"/>
              </a:rPr>
              <a:t>cercetătorilor </a:t>
            </a:r>
            <a:r>
              <a:rPr lang="ro-RO" sz="3200" b="1" dirty="0" smtClean="0">
                <a:solidFill>
                  <a:schemeClr val="tx1"/>
                </a:solidFill>
                <a:effectLst/>
                <a:latin typeface="Times New Roman" pitchFamily="18" charset="0"/>
                <a:cs typeface="Times New Roman" pitchFamily="18" charset="0"/>
              </a:rPr>
              <a:t>ICJP în 2013</a:t>
            </a:r>
            <a:r>
              <a:rPr lang="en-US" sz="3200" b="1" dirty="0" smtClean="0">
                <a:solidFill>
                  <a:schemeClr val="tx1"/>
                </a:solidFill>
                <a:effectLst/>
                <a:latin typeface="Times New Roman" pitchFamily="18" charset="0"/>
                <a:cs typeface="Times New Roman" pitchFamily="18" charset="0"/>
              </a:rPr>
              <a:t> </a:t>
            </a:r>
            <a:r>
              <a:rPr lang="ro-RO" sz="3200" b="1" dirty="0" smtClean="0">
                <a:solidFill>
                  <a:schemeClr val="tx1"/>
                </a:solidFill>
                <a:effectLst/>
                <a:latin typeface="Times New Roman" pitchFamily="18" charset="0"/>
                <a:cs typeface="Times New Roman" pitchFamily="18" charset="0"/>
              </a:rPr>
              <a:t>-</a:t>
            </a:r>
            <a:r>
              <a:rPr lang="en-US" sz="3200" b="1" dirty="0" smtClean="0">
                <a:solidFill>
                  <a:schemeClr val="tx1"/>
                </a:solidFill>
                <a:effectLst/>
                <a:latin typeface="Times New Roman" pitchFamily="18" charset="0"/>
                <a:cs typeface="Times New Roman" pitchFamily="18" charset="0"/>
              </a:rPr>
              <a:t> </a:t>
            </a:r>
            <a:r>
              <a:rPr lang="ro-RO" sz="3200" b="1" dirty="0" smtClean="0">
                <a:solidFill>
                  <a:schemeClr val="tx1"/>
                </a:solidFill>
                <a:effectLst/>
                <a:latin typeface="Times New Roman" pitchFamily="18" charset="0"/>
                <a:cs typeface="Times New Roman" pitchFamily="18" charset="0"/>
              </a:rPr>
              <a:t>2017</a:t>
            </a:r>
            <a:endParaRPr lang="en-US" sz="3200" b="1" dirty="0">
              <a:solidFill>
                <a:schemeClr val="tx1"/>
              </a:solidFill>
              <a:effectLst/>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66200993"/>
              </p:ext>
            </p:extLst>
          </p:nvPr>
        </p:nvGraphicFramePr>
        <p:xfrm>
          <a:off x="395536" y="1196752"/>
          <a:ext cx="8359080" cy="54726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85323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a:xfrm>
            <a:off x="323528" y="44624"/>
            <a:ext cx="8496944" cy="1440160"/>
          </a:xfrm>
        </p:spPr>
        <p:txBody>
          <a:bodyPr>
            <a:normAutofit/>
          </a:bodyPr>
          <a:lstStyle/>
          <a:p>
            <a:r>
              <a:rPr lang="ro-RO" sz="3200" b="1" dirty="0">
                <a:latin typeface="Times New Roman" pitchFamily="18" charset="0"/>
                <a:cs typeface="Times New Roman" pitchFamily="18" charset="0"/>
              </a:rPr>
              <a:t>Numărul </a:t>
            </a:r>
            <a:r>
              <a:rPr lang="ro-RO" sz="3200" b="1" dirty="0" smtClean="0">
                <a:latin typeface="Times New Roman" pitchFamily="18" charset="0"/>
                <a:cs typeface="Times New Roman" pitchFamily="18" charset="0"/>
              </a:rPr>
              <a:t>de </a:t>
            </a:r>
            <a:r>
              <a:rPr lang="ro-RO" sz="3200" b="1" dirty="0">
                <a:latin typeface="Times New Roman" pitchFamily="18" charset="0"/>
                <a:cs typeface="Times New Roman" pitchFamily="18" charset="0"/>
              </a:rPr>
              <a:t>publicații </a:t>
            </a:r>
            <a:r>
              <a:rPr lang="ro-RO" sz="3200" b="1" dirty="0" smtClean="0">
                <a:latin typeface="Times New Roman" pitchFamily="18" charset="0"/>
                <a:cs typeface="Times New Roman" pitchFamily="18" charset="0"/>
              </a:rPr>
              <a:t>în 2015</a:t>
            </a:r>
            <a:r>
              <a:rPr lang="en-US" sz="3200" b="1" dirty="0" smtClean="0">
                <a:latin typeface="Times New Roman" pitchFamily="18" charset="0"/>
                <a:cs typeface="Times New Roman" pitchFamily="18" charset="0"/>
              </a:rPr>
              <a:t> </a:t>
            </a:r>
            <a:r>
              <a:rPr lang="ro-RO" sz="3200" b="1" dirty="0" smtClean="0">
                <a:latin typeface="Times New Roman" pitchFamily="18" charset="0"/>
                <a:cs typeface="Times New Roman" pitchFamily="18" charset="0"/>
              </a:rPr>
              <a:t>–</a:t>
            </a:r>
            <a:r>
              <a:rPr lang="en-US" sz="3200" b="1" dirty="0" smtClean="0">
                <a:latin typeface="Times New Roman" pitchFamily="18" charset="0"/>
                <a:cs typeface="Times New Roman" pitchFamily="18" charset="0"/>
              </a:rPr>
              <a:t> </a:t>
            </a:r>
            <a:r>
              <a:rPr lang="ro-RO" sz="3200" b="1" dirty="0" smtClean="0">
                <a:latin typeface="Times New Roman" pitchFamily="18" charset="0"/>
                <a:cs typeface="Times New Roman" pitchFamily="18" charset="0"/>
              </a:rPr>
              <a:t>2017 raportat la numărul cercetătorilor ICJP al AȘM</a:t>
            </a:r>
            <a:endParaRPr lang="ro-RO" sz="3200" dirty="0"/>
          </a:p>
        </p:txBody>
      </p:sp>
      <p:graphicFrame>
        <p:nvGraphicFramePr>
          <p:cNvPr id="5" name="Diagramă 4"/>
          <p:cNvGraphicFramePr/>
          <p:nvPr>
            <p:extLst>
              <p:ext uri="{D42A27DB-BD31-4B8C-83A1-F6EECF244321}">
                <p14:modId xmlns:p14="http://schemas.microsoft.com/office/powerpoint/2010/main" val="1184810617"/>
              </p:ext>
            </p:extLst>
          </p:nvPr>
        </p:nvGraphicFramePr>
        <p:xfrm>
          <a:off x="755576" y="1844824"/>
          <a:ext cx="2975992" cy="381642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Diagramă 5"/>
          <p:cNvGraphicFramePr/>
          <p:nvPr>
            <p:extLst>
              <p:ext uri="{D42A27DB-BD31-4B8C-83A1-F6EECF244321}">
                <p14:modId xmlns:p14="http://schemas.microsoft.com/office/powerpoint/2010/main" val="2861817670"/>
              </p:ext>
            </p:extLst>
          </p:nvPr>
        </p:nvGraphicFramePr>
        <p:xfrm>
          <a:off x="3995936" y="2060848"/>
          <a:ext cx="4608512" cy="36724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245955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52401"/>
            <a:ext cx="7922840" cy="914399"/>
          </a:xfrm>
        </p:spPr>
        <p:txBody>
          <a:bodyPr>
            <a:normAutofit/>
          </a:bodyPr>
          <a:lstStyle/>
          <a:p>
            <a:pPr algn="ctr"/>
            <a:r>
              <a:rPr lang="en-US" sz="3200" b="1" dirty="0" err="1" smtClean="0">
                <a:solidFill>
                  <a:schemeClr val="tx1"/>
                </a:solidFill>
                <a:effectLst/>
                <a:latin typeface="Times New Roman" pitchFamily="18" charset="0"/>
                <a:cs typeface="Times New Roman" pitchFamily="18" charset="0"/>
              </a:rPr>
              <a:t>Monografii</a:t>
            </a:r>
            <a:r>
              <a:rPr lang="en-US" sz="3200" b="1" dirty="0" smtClean="0">
                <a:solidFill>
                  <a:schemeClr val="tx1"/>
                </a:solidFill>
                <a:effectLst/>
                <a:latin typeface="Times New Roman" pitchFamily="18" charset="0"/>
                <a:cs typeface="Times New Roman" pitchFamily="18" charset="0"/>
              </a:rPr>
              <a:t> </a:t>
            </a:r>
            <a:r>
              <a:rPr lang="ro-RO" sz="3200" b="1" dirty="0" smtClean="0">
                <a:solidFill>
                  <a:schemeClr val="tx1"/>
                </a:solidFill>
                <a:effectLst/>
                <a:latin typeface="Times New Roman" pitchFamily="18" charset="0"/>
                <a:cs typeface="Times New Roman" pitchFamily="18" charset="0"/>
              </a:rPr>
              <a:t>editate în anul 2017</a:t>
            </a:r>
            <a:r>
              <a:rPr lang="en-US" sz="3200" dirty="0" smtClean="0">
                <a:solidFill>
                  <a:schemeClr val="tx1"/>
                </a:solidFill>
                <a:latin typeface="Times New Roman" pitchFamily="18" charset="0"/>
                <a:cs typeface="Times New Roman" pitchFamily="18" charset="0"/>
              </a:rPr>
              <a:t>:</a:t>
            </a:r>
            <a:endParaRPr lang="en-US" sz="3200" dirty="0">
              <a:solidFill>
                <a:schemeClr val="tx1"/>
              </a:solidFill>
              <a:latin typeface="Times New Roman" pitchFamily="18" charset="0"/>
              <a:cs typeface="Times New Roman" pitchFamily="18" charset="0"/>
            </a:endParaRPr>
          </a:p>
        </p:txBody>
      </p:sp>
      <p:sp>
        <p:nvSpPr>
          <p:cNvPr id="5" name="Subtitle 2"/>
          <p:cNvSpPr>
            <a:spLocks noGrp="1"/>
          </p:cNvSpPr>
          <p:nvPr>
            <p:ph type="subTitle" idx="1"/>
          </p:nvPr>
        </p:nvSpPr>
        <p:spPr>
          <a:xfrm>
            <a:off x="0" y="1556792"/>
            <a:ext cx="9036496" cy="4896544"/>
          </a:xfrm>
        </p:spPr>
        <p:txBody>
          <a:bodyPr numCol="2">
            <a:noAutofit/>
          </a:bodyPr>
          <a:lstStyle/>
          <a:p>
            <a:pPr marL="271463" lvl="1" indent="-180975" algn="just">
              <a:buFont typeface="+mj-lt"/>
              <a:buAutoNum type="arabicPeriod"/>
            </a:pPr>
            <a:r>
              <a:rPr lang="x-none" sz="2000" b="1" dirty="0" smtClean="0">
                <a:solidFill>
                  <a:schemeClr val="tx1"/>
                </a:solidFill>
                <a:latin typeface="Times New Roman" panose="02020603050405020304" pitchFamily="18" charset="0"/>
                <a:cs typeface="Times New Roman" panose="02020603050405020304" pitchFamily="18" charset="0"/>
              </a:rPr>
              <a:t> GUCEAC</a:t>
            </a:r>
            <a:r>
              <a:rPr lang="x-none" sz="2000" b="1" dirty="0">
                <a:solidFill>
                  <a:schemeClr val="tx1"/>
                </a:solidFill>
                <a:latin typeface="Times New Roman" panose="02020603050405020304" pitchFamily="18" charset="0"/>
                <a:cs typeface="Times New Roman" panose="02020603050405020304" pitchFamily="18" charset="0"/>
              </a:rPr>
              <a:t>, I. </a:t>
            </a:r>
            <a:r>
              <a:rPr lang="x-none" sz="2000" b="1" i="1" dirty="0">
                <a:solidFill>
                  <a:schemeClr val="tx1"/>
                </a:solidFill>
                <a:latin typeface="Times New Roman" panose="02020603050405020304" pitchFamily="18" charset="0"/>
                <a:cs typeface="Times New Roman" panose="02020603050405020304" pitchFamily="18" charset="0"/>
              </a:rPr>
              <a:t>Omul, societatea, statul. </a:t>
            </a:r>
            <a:r>
              <a:rPr lang="ru-RU" sz="2000" b="1" i="1" dirty="0" err="1">
                <a:solidFill>
                  <a:schemeClr val="tx1"/>
                </a:solidFill>
                <a:latin typeface="Times New Roman" panose="02020603050405020304" pitchFamily="18" charset="0"/>
                <a:cs typeface="Times New Roman" panose="02020603050405020304" pitchFamily="18" charset="0"/>
              </a:rPr>
              <a:t>Categorii</a:t>
            </a:r>
            <a:r>
              <a:rPr lang="ru-RU" sz="2000" b="1" i="1" dirty="0">
                <a:solidFill>
                  <a:schemeClr val="tx1"/>
                </a:solidFill>
                <a:latin typeface="Times New Roman" panose="02020603050405020304" pitchFamily="18" charset="0"/>
                <a:cs typeface="Times New Roman" panose="02020603050405020304" pitchFamily="18" charset="0"/>
              </a:rPr>
              <a:t> </a:t>
            </a:r>
            <a:r>
              <a:rPr lang="ru-RU" sz="2000" b="1" i="1" dirty="0" err="1">
                <a:solidFill>
                  <a:schemeClr val="tx1"/>
                </a:solidFill>
                <a:latin typeface="Times New Roman" panose="02020603050405020304" pitchFamily="18" charset="0"/>
                <a:cs typeface="Times New Roman" panose="02020603050405020304" pitchFamily="18" charset="0"/>
              </a:rPr>
              <a:t>constitutionale</a:t>
            </a:r>
            <a:r>
              <a:rPr lang="ru-RU" sz="2000" b="1" i="1" dirty="0">
                <a:solidFill>
                  <a:schemeClr val="tx1"/>
                </a:solidFill>
                <a:latin typeface="Times New Roman" panose="02020603050405020304" pitchFamily="18" charset="0"/>
                <a:cs typeface="Times New Roman" panose="02020603050405020304" pitchFamily="18" charset="0"/>
              </a:rPr>
              <a:t> </a:t>
            </a:r>
            <a:r>
              <a:rPr lang="ru-RU" sz="2000" b="1" i="1" dirty="0" err="1">
                <a:solidFill>
                  <a:schemeClr val="tx1"/>
                </a:solidFill>
                <a:latin typeface="Times New Roman" panose="02020603050405020304" pitchFamily="18" charset="0"/>
                <a:cs typeface="Times New Roman" panose="02020603050405020304" pitchFamily="18" charset="0"/>
              </a:rPr>
              <a:t>perene</a:t>
            </a:r>
            <a:r>
              <a:rPr lang="ru-RU" sz="2000" b="1" dirty="0">
                <a:solidFill>
                  <a:schemeClr val="tx1"/>
                </a:solidFill>
                <a:latin typeface="Times New Roman" panose="02020603050405020304" pitchFamily="18" charset="0"/>
                <a:cs typeface="Times New Roman" panose="02020603050405020304" pitchFamily="18" charset="0"/>
              </a:rPr>
              <a:t>. </a:t>
            </a:r>
            <a:r>
              <a:rPr lang="ru-RU" sz="1900" b="1" dirty="0" err="1" smtClean="0">
                <a:solidFill>
                  <a:schemeClr val="tx1"/>
                </a:solidFill>
                <a:latin typeface="Times New Roman" panose="02020603050405020304" pitchFamily="18" charset="0"/>
                <a:cs typeface="Times New Roman" panose="02020603050405020304" pitchFamily="18" charset="0"/>
              </a:rPr>
              <a:t>Buc</a:t>
            </a:r>
            <a:r>
              <a:rPr lang="ro-RO" sz="1900" b="1" dirty="0" err="1" smtClean="0">
                <a:solidFill>
                  <a:schemeClr val="tx1"/>
                </a:solidFill>
                <a:latin typeface="Times New Roman" panose="02020603050405020304" pitchFamily="18" charset="0"/>
                <a:cs typeface="Times New Roman" panose="02020603050405020304" pitchFamily="18" charset="0"/>
              </a:rPr>
              <a:t>urești</a:t>
            </a:r>
            <a:r>
              <a:rPr lang="ru-RU" sz="1900" b="1" dirty="0" smtClean="0">
                <a:solidFill>
                  <a:schemeClr val="tx1"/>
                </a:solidFill>
                <a:latin typeface="Times New Roman" panose="02020603050405020304" pitchFamily="18" charset="0"/>
                <a:cs typeface="Times New Roman" panose="02020603050405020304" pitchFamily="18" charset="0"/>
              </a:rPr>
              <a:t>:</a:t>
            </a:r>
            <a:r>
              <a:rPr lang="ro-RO" sz="1900" b="1" dirty="0" smtClean="0">
                <a:solidFill>
                  <a:schemeClr val="tx1"/>
                </a:solidFill>
                <a:latin typeface="Times New Roman" panose="02020603050405020304" pitchFamily="18" charset="0"/>
                <a:cs typeface="Times New Roman" panose="02020603050405020304" pitchFamily="18" charset="0"/>
              </a:rPr>
              <a:t> </a:t>
            </a:r>
            <a:r>
              <a:rPr lang="ro-RO" sz="1800" b="1" dirty="0" smtClean="0">
                <a:solidFill>
                  <a:schemeClr val="tx1"/>
                </a:solidFill>
                <a:latin typeface="Times New Roman" panose="02020603050405020304" pitchFamily="18" charset="0"/>
                <a:cs typeface="Times New Roman" panose="02020603050405020304" pitchFamily="18" charset="0"/>
              </a:rPr>
              <a:t>Universul Juridic</a:t>
            </a:r>
            <a:r>
              <a:rPr lang="ro-RO" sz="1900" b="1" dirty="0" smtClean="0">
                <a:solidFill>
                  <a:schemeClr val="tx1"/>
                </a:solidFill>
                <a:latin typeface="Times New Roman" panose="02020603050405020304" pitchFamily="18" charset="0"/>
                <a:cs typeface="Times New Roman" panose="02020603050405020304" pitchFamily="18" charset="0"/>
              </a:rPr>
              <a:t>, </a:t>
            </a:r>
            <a:r>
              <a:rPr lang="ru-RU" sz="1800" b="1" dirty="0" smtClean="0">
                <a:solidFill>
                  <a:schemeClr val="tx1"/>
                </a:solidFill>
                <a:latin typeface="Times New Roman" panose="02020603050405020304" pitchFamily="18" charset="0"/>
                <a:cs typeface="Times New Roman" panose="02020603050405020304" pitchFamily="18" charset="0"/>
              </a:rPr>
              <a:t>2017</a:t>
            </a:r>
            <a:r>
              <a:rPr lang="ru-RU" sz="2000" b="1" dirty="0">
                <a:solidFill>
                  <a:schemeClr val="tx1"/>
                </a:solidFill>
                <a:latin typeface="Times New Roman" panose="02020603050405020304" pitchFamily="18" charset="0"/>
                <a:cs typeface="Times New Roman" panose="02020603050405020304" pitchFamily="18" charset="0"/>
              </a:rPr>
              <a:t>, </a:t>
            </a:r>
            <a:r>
              <a:rPr lang="ru-RU" sz="1900" b="1" dirty="0">
                <a:solidFill>
                  <a:schemeClr val="tx1"/>
                </a:solidFill>
                <a:latin typeface="Times New Roman" panose="02020603050405020304" pitchFamily="18" charset="0"/>
                <a:cs typeface="Times New Roman" panose="02020603050405020304" pitchFamily="18" charset="0"/>
              </a:rPr>
              <a:t>220 </a:t>
            </a:r>
            <a:r>
              <a:rPr lang="ru-RU" sz="1800" b="1" dirty="0">
                <a:solidFill>
                  <a:schemeClr val="tx1"/>
                </a:solidFill>
                <a:latin typeface="Times New Roman" panose="02020603050405020304" pitchFamily="18" charset="0"/>
                <a:cs typeface="Times New Roman" panose="02020603050405020304" pitchFamily="18" charset="0"/>
              </a:rPr>
              <a:t>p</a:t>
            </a:r>
            <a:r>
              <a:rPr lang="ru-RU" sz="1800" b="1" dirty="0" smtClean="0">
                <a:solidFill>
                  <a:schemeClr val="tx1"/>
                </a:solidFill>
                <a:latin typeface="Times New Roman" panose="02020603050405020304" pitchFamily="18" charset="0"/>
                <a:cs typeface="Times New Roman" panose="02020603050405020304" pitchFamily="18" charset="0"/>
              </a:rPr>
              <a:t>.</a:t>
            </a:r>
            <a:endParaRPr lang="ro-RO" sz="1100" b="1" dirty="0" smtClean="0">
              <a:solidFill>
                <a:schemeClr val="tx1"/>
              </a:solidFill>
              <a:latin typeface="Times New Roman" panose="02020603050405020304" pitchFamily="18" charset="0"/>
              <a:cs typeface="Times New Roman" panose="02020603050405020304" pitchFamily="18" charset="0"/>
            </a:endParaRPr>
          </a:p>
          <a:p>
            <a:pPr marL="271463" lvl="1" indent="-180975" algn="just">
              <a:buFont typeface="+mj-lt"/>
              <a:buAutoNum type="arabicPeriod"/>
            </a:pPr>
            <a:endParaRPr lang="ro-RO" sz="1100" b="1" dirty="0" smtClean="0">
              <a:solidFill>
                <a:schemeClr val="tx1"/>
              </a:solidFill>
              <a:latin typeface="Times New Roman" panose="02020603050405020304" pitchFamily="18" charset="0"/>
              <a:cs typeface="Times New Roman" panose="02020603050405020304" pitchFamily="18" charset="0"/>
            </a:endParaRPr>
          </a:p>
          <a:p>
            <a:pPr marL="271463" lvl="1" indent="-180975" algn="just">
              <a:buFont typeface="+mj-lt"/>
              <a:buAutoNum type="arabicPeriod"/>
            </a:pPr>
            <a:r>
              <a:rPr lang="x-none" sz="2000" b="1" dirty="0" smtClean="0">
                <a:solidFill>
                  <a:schemeClr val="tx1"/>
                </a:solidFill>
                <a:latin typeface="Times New Roman" panose="02020603050405020304" pitchFamily="18" charset="0"/>
                <a:cs typeface="Times New Roman" panose="02020603050405020304" pitchFamily="18" charset="0"/>
              </a:rPr>
              <a:t> SPRINCEAN</a:t>
            </a:r>
            <a:r>
              <a:rPr lang="x-none" sz="2000" b="1" dirty="0">
                <a:solidFill>
                  <a:schemeClr val="tx1"/>
                </a:solidFill>
                <a:latin typeface="Times New Roman" panose="02020603050405020304" pitchFamily="18" charset="0"/>
                <a:cs typeface="Times New Roman" panose="02020603050405020304" pitchFamily="18" charset="0"/>
              </a:rPr>
              <a:t>, S. </a:t>
            </a:r>
            <a:r>
              <a:rPr lang="x-none" sz="2000" b="1" i="1" dirty="0">
                <a:solidFill>
                  <a:schemeClr val="tx1"/>
                </a:solidFill>
                <a:latin typeface="Times New Roman" panose="02020603050405020304" pitchFamily="18" charset="0"/>
                <a:cs typeface="Times New Roman" panose="02020603050405020304" pitchFamily="18" charset="0"/>
              </a:rPr>
              <a:t>Securitatea umană </a:t>
            </a:r>
            <a:r>
              <a:rPr lang="x-none" sz="2000" b="1" i="1" dirty="0" smtClean="0">
                <a:solidFill>
                  <a:schemeClr val="tx1"/>
                </a:solidFill>
                <a:latin typeface="Times New Roman" panose="02020603050405020304" pitchFamily="18" charset="0"/>
                <a:cs typeface="Times New Roman" panose="02020603050405020304" pitchFamily="18" charset="0"/>
              </a:rPr>
              <a:t>și </a:t>
            </a:r>
            <a:r>
              <a:rPr lang="x-none" sz="2000" b="1" i="1" dirty="0">
                <a:solidFill>
                  <a:schemeClr val="tx1"/>
                </a:solidFill>
                <a:latin typeface="Times New Roman" panose="02020603050405020304" pitchFamily="18" charset="0"/>
                <a:cs typeface="Times New Roman" panose="02020603050405020304" pitchFamily="18" charset="0"/>
              </a:rPr>
              <a:t>bioetica. Monografie</a:t>
            </a:r>
            <a:r>
              <a:rPr lang="x-none" sz="2000" b="1" dirty="0">
                <a:solidFill>
                  <a:schemeClr val="tx1"/>
                </a:solidFill>
                <a:latin typeface="Times New Roman" panose="02020603050405020304" pitchFamily="18" charset="0"/>
                <a:cs typeface="Times New Roman" panose="02020603050405020304" pitchFamily="18" charset="0"/>
              </a:rPr>
              <a:t>. </a:t>
            </a:r>
            <a:r>
              <a:rPr lang="x-none" sz="2000" b="1" dirty="0" smtClean="0">
                <a:solidFill>
                  <a:schemeClr val="tx1"/>
                </a:solidFill>
                <a:latin typeface="Times New Roman" panose="02020603050405020304" pitchFamily="18" charset="0"/>
                <a:cs typeface="Times New Roman" panose="02020603050405020304" pitchFamily="18" charset="0"/>
              </a:rPr>
              <a:t>Chișinău: </a:t>
            </a:r>
            <a:r>
              <a:rPr lang="x-none" sz="2000" b="1" dirty="0" err="1" smtClean="0">
                <a:solidFill>
                  <a:schemeClr val="tx1"/>
                </a:solidFill>
                <a:latin typeface="Times New Roman" panose="02020603050405020304" pitchFamily="18" charset="0"/>
                <a:cs typeface="Times New Roman" panose="02020603050405020304" pitchFamily="18" charset="0"/>
              </a:rPr>
              <a:t>Tipogr</a:t>
            </a:r>
            <a:r>
              <a:rPr lang="x-none" sz="2000" b="1" dirty="0">
                <a:solidFill>
                  <a:schemeClr val="tx1"/>
                </a:solidFill>
                <a:latin typeface="Times New Roman" panose="02020603050405020304" pitchFamily="18" charset="0"/>
                <a:cs typeface="Times New Roman" panose="02020603050405020304" pitchFamily="18" charset="0"/>
              </a:rPr>
              <a:t>. </a:t>
            </a:r>
            <a:r>
              <a:rPr lang="x-none" sz="2000" b="1" dirty="0" smtClean="0">
                <a:solidFill>
                  <a:schemeClr val="tx1"/>
                </a:solidFill>
                <a:latin typeface="Times New Roman" panose="02020603050405020304" pitchFamily="18" charset="0"/>
                <a:cs typeface="Times New Roman" panose="02020603050405020304" pitchFamily="18" charset="0"/>
              </a:rPr>
              <a:t>Centrală. </a:t>
            </a:r>
            <a:r>
              <a:rPr lang="x-none" sz="2000" b="1" dirty="0">
                <a:solidFill>
                  <a:schemeClr val="tx1"/>
                </a:solidFill>
                <a:latin typeface="Times New Roman" panose="02020603050405020304" pitchFamily="18" charset="0"/>
                <a:cs typeface="Times New Roman" panose="02020603050405020304" pitchFamily="18" charset="0"/>
              </a:rPr>
              <a:t>2017, 304 </a:t>
            </a:r>
            <a:r>
              <a:rPr lang="x-none" sz="2000" b="1" dirty="0" smtClean="0">
                <a:solidFill>
                  <a:schemeClr val="tx1"/>
                </a:solidFill>
                <a:latin typeface="Times New Roman" panose="02020603050405020304" pitchFamily="18" charset="0"/>
                <a:cs typeface="Times New Roman" panose="02020603050405020304" pitchFamily="18" charset="0"/>
              </a:rPr>
              <a:t>p.</a:t>
            </a:r>
            <a:endParaRPr lang="x-none" sz="1100" b="1" dirty="0" smtClean="0">
              <a:solidFill>
                <a:schemeClr val="tx1"/>
              </a:solidFill>
              <a:latin typeface="Times New Roman" panose="02020603050405020304" pitchFamily="18" charset="0"/>
              <a:cs typeface="Times New Roman" panose="02020603050405020304" pitchFamily="18" charset="0"/>
            </a:endParaRPr>
          </a:p>
          <a:p>
            <a:pPr marL="271463" lvl="1" indent="-180975" algn="just">
              <a:buFont typeface="+mj-lt"/>
              <a:buAutoNum type="arabicPeriod"/>
            </a:pPr>
            <a:endParaRPr lang="x-none" sz="1100" b="1" dirty="0" smtClean="0">
              <a:solidFill>
                <a:schemeClr val="tx1"/>
              </a:solidFill>
              <a:latin typeface="Times New Roman" panose="02020603050405020304" pitchFamily="18" charset="0"/>
              <a:cs typeface="Times New Roman" panose="02020603050405020304" pitchFamily="18" charset="0"/>
            </a:endParaRPr>
          </a:p>
          <a:p>
            <a:pPr marL="271463" lvl="1" indent="-180975" algn="just">
              <a:buFont typeface="+mj-lt"/>
              <a:buAutoNum type="arabicPeriod"/>
            </a:pPr>
            <a:r>
              <a:rPr lang="x-none" sz="2000" b="1" dirty="0" smtClean="0">
                <a:solidFill>
                  <a:schemeClr val="tx1"/>
                </a:solidFill>
                <a:latin typeface="Times New Roman" panose="02020603050405020304" pitchFamily="18" charset="0"/>
                <a:cs typeface="Times New Roman" panose="02020603050405020304" pitchFamily="18" charset="0"/>
              </a:rPr>
              <a:t> </a:t>
            </a:r>
            <a:r>
              <a:rPr lang="ro-RO" sz="1900" b="1" dirty="0" smtClean="0">
                <a:solidFill>
                  <a:schemeClr val="tx1"/>
                </a:solidFill>
                <a:latin typeface="Times New Roman" panose="02020603050405020304" pitchFamily="18" charset="0"/>
                <a:cs typeface="Times New Roman" panose="02020603050405020304" pitchFamily="18" charset="0"/>
              </a:rPr>
              <a:t>ЖУК</a:t>
            </a:r>
            <a:r>
              <a:rPr lang="ro-RO" sz="1900" b="1" dirty="0">
                <a:solidFill>
                  <a:schemeClr val="tx1"/>
                </a:solidFill>
                <a:latin typeface="Times New Roman" panose="02020603050405020304" pitchFamily="18" charset="0"/>
                <a:cs typeface="Times New Roman" panose="02020603050405020304" pitchFamily="18" charset="0"/>
              </a:rPr>
              <a:t>, В.; УРСУЛ, А.; ШИРОКАНОВ, Д.; ГУЧАК, И.; МЕДВЕДЕВ, В.; РУСАНДУ, И.; ЧЕРВИНСКИЙ, А.; СПРИНЧАН, </a:t>
            </a:r>
            <a:r>
              <a:rPr lang="ro-RO" sz="1900" b="1" dirty="0" smtClean="0">
                <a:solidFill>
                  <a:schemeClr val="tx1"/>
                </a:solidFill>
                <a:latin typeface="Times New Roman" panose="02020603050405020304" pitchFamily="18" charset="0"/>
                <a:cs typeface="Times New Roman" panose="02020603050405020304" pitchFamily="18" charset="0"/>
              </a:rPr>
              <a:t>С. </a:t>
            </a:r>
            <a:r>
              <a:rPr lang="ro-RO" sz="1800" b="1" dirty="0" smtClean="0">
                <a:solidFill>
                  <a:schemeClr val="tx1"/>
                </a:solidFill>
                <a:latin typeface="Times New Roman" panose="02020603050405020304" pitchFamily="18" charset="0"/>
                <a:cs typeface="Times New Roman" panose="02020603050405020304" pitchFamily="18" charset="0"/>
              </a:rPr>
              <a:t>et. al. </a:t>
            </a:r>
            <a:r>
              <a:rPr lang="ro-RO" sz="2000" b="1" i="1" dirty="0" err="1">
                <a:solidFill>
                  <a:schemeClr val="tx1"/>
                </a:solidFill>
                <a:latin typeface="Times New Roman" panose="02020603050405020304" pitchFamily="18" charset="0"/>
                <a:cs typeface="Times New Roman" panose="02020603050405020304" pitchFamily="18" charset="0"/>
              </a:rPr>
              <a:t>Глобализация</a:t>
            </a:r>
            <a:r>
              <a:rPr lang="ro-RO" sz="2000" b="1" i="1" dirty="0">
                <a:solidFill>
                  <a:schemeClr val="tx1"/>
                </a:solidFill>
                <a:latin typeface="Times New Roman" panose="02020603050405020304" pitchFamily="18" charset="0"/>
                <a:cs typeface="Times New Roman" panose="02020603050405020304" pitchFamily="18" charset="0"/>
              </a:rPr>
              <a:t>, </a:t>
            </a:r>
            <a:r>
              <a:rPr lang="ro-RO" sz="2000" b="1" i="1" dirty="0" err="1">
                <a:solidFill>
                  <a:schemeClr val="tx1"/>
                </a:solidFill>
                <a:latin typeface="Times New Roman" panose="02020603050405020304" pitchFamily="18" charset="0"/>
                <a:cs typeface="Times New Roman" panose="02020603050405020304" pitchFamily="18" charset="0"/>
              </a:rPr>
              <a:t>наука</a:t>
            </a:r>
            <a:r>
              <a:rPr lang="ro-RO" sz="2000" b="1" i="1" dirty="0">
                <a:solidFill>
                  <a:schemeClr val="tx1"/>
                </a:solidFill>
                <a:latin typeface="Times New Roman" panose="02020603050405020304" pitchFamily="18" charset="0"/>
                <a:cs typeface="Times New Roman" panose="02020603050405020304" pitchFamily="18" charset="0"/>
              </a:rPr>
              <a:t> и </a:t>
            </a:r>
            <a:r>
              <a:rPr lang="ro-RO" sz="2000" b="1" i="1" dirty="0" err="1">
                <a:solidFill>
                  <a:schemeClr val="tx1"/>
                </a:solidFill>
                <a:latin typeface="Times New Roman" panose="02020603050405020304" pitchFamily="18" charset="0"/>
                <a:cs typeface="Times New Roman" panose="02020603050405020304" pitchFamily="18" charset="0"/>
              </a:rPr>
              <a:t>социоприродные</a:t>
            </a:r>
            <a:r>
              <a:rPr lang="ro-RO" sz="2000" b="1" i="1" dirty="0">
                <a:solidFill>
                  <a:schemeClr val="tx1"/>
                </a:solidFill>
                <a:latin typeface="Times New Roman" panose="02020603050405020304" pitchFamily="18" charset="0"/>
                <a:cs typeface="Times New Roman" panose="02020603050405020304" pitchFamily="18" charset="0"/>
              </a:rPr>
              <a:t> </a:t>
            </a:r>
            <a:r>
              <a:rPr lang="ro-RO" sz="2000" b="1" i="1" dirty="0" err="1">
                <a:solidFill>
                  <a:schemeClr val="tx1"/>
                </a:solidFill>
                <a:latin typeface="Times New Roman" panose="02020603050405020304" pitchFamily="18" charset="0"/>
                <a:cs typeface="Times New Roman" panose="02020603050405020304" pitchFamily="18" charset="0"/>
              </a:rPr>
              <a:t>преобразования</a:t>
            </a:r>
            <a:r>
              <a:rPr lang="ro-RO" sz="2000" b="1" i="1" dirty="0">
                <a:solidFill>
                  <a:schemeClr val="tx1"/>
                </a:solidFill>
                <a:latin typeface="Times New Roman" panose="02020603050405020304" pitchFamily="18" charset="0"/>
                <a:cs typeface="Times New Roman" panose="02020603050405020304" pitchFamily="18" charset="0"/>
              </a:rPr>
              <a:t> в </a:t>
            </a:r>
            <a:r>
              <a:rPr lang="ro-RO" sz="2000" b="1" i="1" dirty="0" err="1">
                <a:solidFill>
                  <a:schemeClr val="tx1"/>
                </a:solidFill>
                <a:latin typeface="Times New Roman" panose="02020603050405020304" pitchFamily="18" charset="0"/>
                <a:cs typeface="Times New Roman" panose="02020603050405020304" pitchFamily="18" charset="0"/>
              </a:rPr>
              <a:t>условиях</a:t>
            </a:r>
            <a:r>
              <a:rPr lang="ro-RO" sz="2000" b="1" i="1" dirty="0">
                <a:solidFill>
                  <a:schemeClr val="tx1"/>
                </a:solidFill>
                <a:latin typeface="Times New Roman" panose="02020603050405020304" pitchFamily="18" charset="0"/>
                <a:cs typeface="Times New Roman" panose="02020603050405020304" pitchFamily="18" charset="0"/>
              </a:rPr>
              <a:t> </a:t>
            </a:r>
            <a:r>
              <a:rPr lang="ro-RO" sz="2000" b="1" i="1" dirty="0" err="1">
                <a:solidFill>
                  <a:schemeClr val="tx1"/>
                </a:solidFill>
                <a:latin typeface="Times New Roman" panose="02020603050405020304" pitchFamily="18" charset="0"/>
                <a:cs typeface="Times New Roman" panose="02020603050405020304" pitchFamily="18" charset="0"/>
              </a:rPr>
              <a:t>современного</a:t>
            </a:r>
            <a:r>
              <a:rPr lang="ro-RO" sz="2000" b="1" i="1" dirty="0">
                <a:solidFill>
                  <a:schemeClr val="tx1"/>
                </a:solidFill>
                <a:latin typeface="Times New Roman" panose="02020603050405020304" pitchFamily="18" charset="0"/>
                <a:cs typeface="Times New Roman" panose="02020603050405020304" pitchFamily="18" charset="0"/>
              </a:rPr>
              <a:t> </a:t>
            </a:r>
            <a:r>
              <a:rPr lang="ro-RO" sz="2000" b="1" i="1" dirty="0" err="1">
                <a:solidFill>
                  <a:schemeClr val="tx1"/>
                </a:solidFill>
                <a:latin typeface="Times New Roman" panose="02020603050405020304" pitchFamily="18" charset="0"/>
                <a:cs typeface="Times New Roman" panose="02020603050405020304" pitchFamily="18" charset="0"/>
              </a:rPr>
              <a:t>мира</a:t>
            </a:r>
            <a:r>
              <a:rPr lang="ro-RO" sz="2000" b="1" dirty="0">
                <a:solidFill>
                  <a:schemeClr val="tx1"/>
                </a:solidFill>
                <a:latin typeface="Times New Roman" panose="02020603050405020304" pitchFamily="18" charset="0"/>
                <a:cs typeface="Times New Roman" panose="02020603050405020304" pitchFamily="18" charset="0"/>
              </a:rPr>
              <a:t>. </a:t>
            </a:r>
            <a:r>
              <a:rPr lang="ru-RU" sz="1900" b="1" dirty="0" err="1" smtClean="0">
                <a:solidFill>
                  <a:schemeClr val="tx1"/>
                </a:solidFill>
                <a:latin typeface="Times New Roman" panose="02020603050405020304" pitchFamily="18" charset="0"/>
                <a:cs typeface="Times New Roman" panose="02020603050405020304" pitchFamily="18" charset="0"/>
              </a:rPr>
              <a:t>Ch</a:t>
            </a:r>
            <a:r>
              <a:rPr lang="ro-RO" sz="1900" b="1" dirty="0" smtClean="0">
                <a:solidFill>
                  <a:schemeClr val="tx1"/>
                </a:solidFill>
                <a:latin typeface="Times New Roman" panose="02020603050405020304" pitchFamily="18" charset="0"/>
                <a:cs typeface="Times New Roman" panose="02020603050405020304" pitchFamily="18" charset="0"/>
              </a:rPr>
              <a:t>.</a:t>
            </a:r>
            <a:r>
              <a:rPr lang="ru-RU" sz="1900" b="1" dirty="0" smtClean="0">
                <a:solidFill>
                  <a:schemeClr val="tx1"/>
                </a:solidFill>
                <a:latin typeface="Times New Roman" panose="02020603050405020304" pitchFamily="18" charset="0"/>
                <a:cs typeface="Times New Roman" panose="02020603050405020304" pitchFamily="18" charset="0"/>
              </a:rPr>
              <a:t>: </a:t>
            </a:r>
            <a:r>
              <a:rPr lang="ru-RU" sz="1900" b="1" dirty="0" err="1" smtClean="0">
                <a:solidFill>
                  <a:schemeClr val="tx1"/>
                </a:solidFill>
                <a:latin typeface="Times New Roman" panose="02020603050405020304" pitchFamily="18" charset="0"/>
                <a:cs typeface="Times New Roman" panose="02020603050405020304" pitchFamily="18" charset="0"/>
              </a:rPr>
              <a:t>Tipogr</a:t>
            </a:r>
            <a:r>
              <a:rPr lang="ro-RO" sz="1900" b="1" dirty="0" smtClean="0">
                <a:solidFill>
                  <a:schemeClr val="tx1"/>
                </a:solidFill>
                <a:latin typeface="Times New Roman" panose="02020603050405020304" pitchFamily="18" charset="0"/>
                <a:cs typeface="Times New Roman" panose="02020603050405020304" pitchFamily="18" charset="0"/>
              </a:rPr>
              <a:t>.</a:t>
            </a:r>
            <a:r>
              <a:rPr lang="ru-RU" sz="1900" b="1" dirty="0" smtClean="0">
                <a:solidFill>
                  <a:schemeClr val="tx1"/>
                </a:solidFill>
                <a:latin typeface="Times New Roman" panose="02020603050405020304" pitchFamily="18" charset="0"/>
                <a:cs typeface="Times New Roman" panose="02020603050405020304" pitchFamily="18" charset="0"/>
              </a:rPr>
              <a:t> </a:t>
            </a:r>
            <a:r>
              <a:rPr lang="ru-RU" sz="1900" b="1" dirty="0" err="1">
                <a:solidFill>
                  <a:schemeClr val="tx1"/>
                </a:solidFill>
                <a:latin typeface="Times New Roman" panose="02020603050405020304" pitchFamily="18" charset="0"/>
                <a:cs typeface="Times New Roman" panose="02020603050405020304" pitchFamily="18" charset="0"/>
              </a:rPr>
              <a:t>Centrală</a:t>
            </a:r>
            <a:r>
              <a:rPr lang="ru-RU" sz="1900" b="1" dirty="0">
                <a:solidFill>
                  <a:schemeClr val="tx1"/>
                </a:solidFill>
                <a:latin typeface="Times New Roman" panose="02020603050405020304" pitchFamily="18" charset="0"/>
                <a:cs typeface="Times New Roman" panose="02020603050405020304" pitchFamily="18" charset="0"/>
              </a:rPr>
              <a:t>. 2017</a:t>
            </a:r>
            <a:r>
              <a:rPr lang="ru-RU" sz="1900" b="1" dirty="0" smtClean="0">
                <a:solidFill>
                  <a:schemeClr val="tx1"/>
                </a:solidFill>
                <a:latin typeface="Times New Roman" panose="02020603050405020304" pitchFamily="18" charset="0"/>
                <a:cs typeface="Times New Roman" panose="02020603050405020304" pitchFamily="18" charset="0"/>
              </a:rPr>
              <a:t>,</a:t>
            </a:r>
            <a:r>
              <a:rPr lang="ro-RO" sz="1900" b="1" dirty="0" smtClean="0">
                <a:solidFill>
                  <a:schemeClr val="tx1"/>
                </a:solidFill>
                <a:latin typeface="Times New Roman" panose="02020603050405020304" pitchFamily="18" charset="0"/>
                <a:cs typeface="Times New Roman" panose="02020603050405020304" pitchFamily="18" charset="0"/>
              </a:rPr>
              <a:t> </a:t>
            </a:r>
            <a:r>
              <a:rPr lang="ru-RU" sz="1900" b="1" dirty="0" smtClean="0">
                <a:solidFill>
                  <a:schemeClr val="tx1"/>
                </a:solidFill>
                <a:latin typeface="Times New Roman" panose="02020603050405020304" pitchFamily="18" charset="0"/>
                <a:cs typeface="Times New Roman" panose="02020603050405020304" pitchFamily="18" charset="0"/>
              </a:rPr>
              <a:t>268 </a:t>
            </a:r>
            <a:r>
              <a:rPr lang="ru-RU" sz="1900" b="1" dirty="0">
                <a:solidFill>
                  <a:schemeClr val="tx1"/>
                </a:solidFill>
                <a:latin typeface="Times New Roman" panose="02020603050405020304" pitchFamily="18" charset="0"/>
                <a:cs typeface="Times New Roman" panose="02020603050405020304" pitchFamily="18" charset="0"/>
              </a:rPr>
              <a:t>p</a:t>
            </a:r>
            <a:r>
              <a:rPr lang="ru-RU" sz="1900" b="1" dirty="0" smtClean="0">
                <a:solidFill>
                  <a:schemeClr val="tx1"/>
                </a:solidFill>
                <a:latin typeface="Times New Roman" panose="02020603050405020304" pitchFamily="18" charset="0"/>
                <a:cs typeface="Times New Roman" panose="02020603050405020304" pitchFamily="18" charset="0"/>
              </a:rPr>
              <a:t>.</a:t>
            </a:r>
          </a:p>
        </p:txBody>
      </p:sp>
      <p:pic>
        <p:nvPicPr>
          <p:cNvPr id="4" name="Imagine 3" descr="D:\ICJP 2017\Darea de seamă 2017\Omul, societate, statul I. Guceac 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26047" y="1142886"/>
            <a:ext cx="1865630" cy="2700020"/>
          </a:xfrm>
          <a:prstGeom prst="rect">
            <a:avLst/>
          </a:prstGeom>
          <a:noFill/>
          <a:ln>
            <a:noFill/>
          </a:ln>
        </p:spPr>
      </p:pic>
      <p:pic>
        <p:nvPicPr>
          <p:cNvPr id="6" name="Imagine 5"/>
          <p:cNvPicPr/>
          <p:nvPr/>
        </p:nvPicPr>
        <p:blipFill>
          <a:blip r:embed="rId3">
            <a:extLst>
              <a:ext uri="{28A0092B-C50C-407E-A947-70E740481C1C}">
                <a14:useLocalDpi xmlns:a14="http://schemas.microsoft.com/office/drawing/2010/main" val="0"/>
              </a:ext>
            </a:extLst>
          </a:blip>
          <a:srcRect/>
          <a:stretch>
            <a:fillRect/>
          </a:stretch>
        </p:blipFill>
        <p:spPr bwMode="auto">
          <a:xfrm>
            <a:off x="6732240" y="1988840"/>
            <a:ext cx="1929542" cy="2664640"/>
          </a:xfrm>
          <a:prstGeom prst="rect">
            <a:avLst/>
          </a:prstGeom>
          <a:noFill/>
          <a:ln>
            <a:noFill/>
          </a:ln>
        </p:spPr>
      </p:pic>
      <p:pic>
        <p:nvPicPr>
          <p:cNvPr id="7" name="Imagine 6" descr="D:\ICJP 2017\Darea de seamă 2017\Globalizarea coautor I. Guceac.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5027" y="3940274"/>
            <a:ext cx="1947669" cy="2664640"/>
          </a:xfrm>
          <a:prstGeom prst="rect">
            <a:avLst/>
          </a:prstGeom>
          <a:noFill/>
          <a:ln>
            <a:noFill/>
          </a:ln>
        </p:spPr>
      </p:pic>
    </p:spTree>
    <p:extLst>
      <p:ext uri="{BB962C8B-B14F-4D97-AF65-F5344CB8AC3E}">
        <p14:creationId xmlns:p14="http://schemas.microsoft.com/office/powerpoint/2010/main" val="3170976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1035</TotalTime>
  <Words>3201</Words>
  <Application>Microsoft Office PowerPoint</Application>
  <PresentationFormat>Expunere pe ecran (4:3)</PresentationFormat>
  <Paragraphs>447</Paragraphs>
  <Slides>34</Slides>
  <Notes>0</Notes>
  <HiddenSlides>0</HiddenSlides>
  <MMClips>0</MMClips>
  <ScaleCrop>false</ScaleCrop>
  <HeadingPairs>
    <vt:vector size="4" baseType="variant">
      <vt:variant>
        <vt:lpstr>Temă</vt:lpstr>
      </vt:variant>
      <vt:variant>
        <vt:i4>1</vt:i4>
      </vt:variant>
      <vt:variant>
        <vt:lpstr>Titluri diapozitive</vt:lpstr>
      </vt:variant>
      <vt:variant>
        <vt:i4>34</vt:i4>
      </vt:variant>
    </vt:vector>
  </HeadingPairs>
  <TitlesOfParts>
    <vt:vector size="35" baseType="lpstr">
      <vt:lpstr>Temă Office</vt:lpstr>
      <vt:lpstr>Institutul de Cercetări Juridice și Politice  RAPORT  PRIVIND ACTIVITATEA  ȘTIINȚIFICĂ ŞI INOVAŢIONALĂ  PE ANUL 2017   Director: Valeriu CUȘNIR, prof. univ., dr. hab.   </vt:lpstr>
      <vt:lpstr>ORGANIGRAMA  Institutului de Cercetări Juridice și Politice </vt:lpstr>
      <vt:lpstr>RESURSE UMANE  2017</vt:lpstr>
      <vt:lpstr>Proiecte din sfera ştiinţei şi inovării investigate pe parcursul anului 2017  (5)  Proiecte de cercetare fundamentale – 4:</vt:lpstr>
      <vt:lpstr>Proiecte din sfera ştiinţei şi inovării investigate  în  2013-2017  în cadrul ICJP al AȘM</vt:lpstr>
      <vt:lpstr>Principalele realizări științifice în anul 2017</vt:lpstr>
      <vt:lpstr>Monografii, culegeri, dicționare, manuale și studii ale cercetătorilor ICJP în 2013 - 2017</vt:lpstr>
      <vt:lpstr>Numărul de publicații în 2015 – 2017 raportat la numărul cercetătorilor ICJP al AȘM</vt:lpstr>
      <vt:lpstr>Monografii editate în anul 2017:</vt:lpstr>
      <vt:lpstr>Monografii editate în anul 2017:</vt:lpstr>
      <vt:lpstr>Culegeri și studii editate în anul 2017:</vt:lpstr>
      <vt:lpstr>Culegeri și studii editate în anul 2017:</vt:lpstr>
      <vt:lpstr>Culegeri și studii editate în anul 2017:</vt:lpstr>
      <vt:lpstr>Culegeri și studii editate în anul 2017:</vt:lpstr>
      <vt:lpstr>Lucrări didactice și manuale editate în 2017:</vt:lpstr>
      <vt:lpstr>Lucrări didactice și manuale editate în 2017:</vt:lpstr>
      <vt:lpstr>Elaborări de acte și avize în anul 2017 (selectiv):</vt:lpstr>
      <vt:lpstr>Studii analitice efectuate în anul 2017:</vt:lpstr>
      <vt:lpstr>ORGANIZAREA manifestărilor ŞTIINŢIFICE în anul 2017</vt:lpstr>
      <vt:lpstr>ORGANIZAREA manifestărilor ŞTIINŢIFICE în anul 2017</vt:lpstr>
      <vt:lpstr>ORGANIZAREA manifestărilor ŞTIINŢIFICE în anii 2013 - 2017</vt:lpstr>
      <vt:lpstr>REVISTE EDITATE de ICJP al AȘM în anul 2017  ICJP al AȘM editează 3 reviste științifice (categoria B): </vt:lpstr>
      <vt:lpstr>REVISTE EDITATE de ICJP al AȘM în anul 2017</vt:lpstr>
      <vt:lpstr>PREGĂTIREA CADRELOR ȘTIINȚIFICE</vt:lpstr>
      <vt:lpstr>COLABORAREA ȘTIINȚIFICĂ INTERNAȚIONALĂ    În anul 2017 au fost depuse pentru evaluare 3 propuneri de proiect H2020:  </vt:lpstr>
      <vt:lpstr>COLABORAREA ȘTIINȚIFICĂ INTERNAȚIONALĂ în 2017</vt:lpstr>
      <vt:lpstr>Diseminarea rezultatelor cercetărilor</vt:lpstr>
      <vt:lpstr>Diseminarea rezultatelor cercetărilor</vt:lpstr>
      <vt:lpstr>Diseminarea rezultatelor cercetărilor</vt:lpstr>
      <vt:lpstr>DISTINCȚII / DIPLOME OBȚINUTE de către cercetătorii ICJP al AȘM în anul 2017 </vt:lpstr>
      <vt:lpstr>CONCLUZII (aspect calitativ):</vt:lpstr>
      <vt:lpstr>CONCLUZII (aspect cantitativ):</vt:lpstr>
      <vt:lpstr>     PROPUNERI DE PERSPECTIVĂ:</vt:lpstr>
      <vt:lpstr>               Vă mulțumim pentru atenție!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Institutul de Cercetări Juridice și Politice al AȘM   RAPORT  PRIVIND ACTIVITATEA  ȘTIINȚIFICĂ ŞI INOVAŢIONALĂ  PE ANUL 2017   Director: Valeriu CUȘNIR, prof. univ., dr. hab.</dc:title>
  <dc:creator>IIESP</dc:creator>
  <cp:lastModifiedBy>IIESP</cp:lastModifiedBy>
  <cp:revision>130</cp:revision>
  <cp:lastPrinted>2018-01-25T14:56:29Z</cp:lastPrinted>
  <dcterms:created xsi:type="dcterms:W3CDTF">2018-01-04T11:47:40Z</dcterms:created>
  <dcterms:modified xsi:type="dcterms:W3CDTF">2018-01-25T15:41:15Z</dcterms:modified>
</cp:coreProperties>
</file>